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04D4-5344-4EB4-A6E7-B50114396B0C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5A8D-9798-4B21-B700-4A1BAF0F4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212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04D4-5344-4EB4-A6E7-B50114396B0C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5A8D-9798-4B21-B700-4A1BAF0F4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029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04D4-5344-4EB4-A6E7-B50114396B0C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5A8D-9798-4B21-B700-4A1BAF0F4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860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04D4-5344-4EB4-A6E7-B50114396B0C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5A8D-9798-4B21-B700-4A1BAF0F4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48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04D4-5344-4EB4-A6E7-B50114396B0C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5A8D-9798-4B21-B700-4A1BAF0F4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076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04D4-5344-4EB4-A6E7-B50114396B0C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5A8D-9798-4B21-B700-4A1BAF0F4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73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04D4-5344-4EB4-A6E7-B50114396B0C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5A8D-9798-4B21-B700-4A1BAF0F4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066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04D4-5344-4EB4-A6E7-B50114396B0C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5A8D-9798-4B21-B700-4A1BAF0F4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305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04D4-5344-4EB4-A6E7-B50114396B0C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5A8D-9798-4B21-B700-4A1BAF0F4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13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04D4-5344-4EB4-A6E7-B50114396B0C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5A8D-9798-4B21-B700-4A1BAF0F4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85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04D4-5344-4EB4-A6E7-B50114396B0C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5A8D-9798-4B21-B700-4A1BAF0F4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48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404D4-5344-4EB4-A6E7-B50114396B0C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85A8D-9798-4B21-B700-4A1BAF0F4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461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Parent Advisory Meeting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May 30,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196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Agenda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Willow Brook as a Title I school</a:t>
            </a:r>
          </a:p>
          <a:p>
            <a:endParaRPr lang="en-US" b="1" dirty="0" smtClean="0"/>
          </a:p>
          <a:p>
            <a:r>
              <a:rPr lang="en-US" b="1" dirty="0" smtClean="0"/>
              <a:t>Willow Brook Parent-School Compact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19786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u="sng" dirty="0" smtClean="0"/>
              <a:t>A Title 1 School Committed to Student Learning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2008, Willow Brook became a Title 1 School.  Through Federal appropriations, Willow Brook receives additional funding to impact instruction.  As a school wide Title 1 School, all students benefit from the increased funding. Title 1 funding has allowed Willow Brook to reduce class sizes, provide addition support through teaching assistants, provide materials and supplies to support literacy instruction in all classrooms, and to provide a Family Impact Coordinator to serve our students and families. Title 1 funding affords WB many additional opportunities to support our vision and mission.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2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Willow Brook Title I Funding</a:t>
            </a:r>
            <a:endParaRPr lang="en-US" b="1" u="sng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2016-2017 School Year: Approximately $130,000</a:t>
            </a:r>
          </a:p>
          <a:p>
            <a:r>
              <a:rPr lang="en-US" b="1" dirty="0" smtClean="0"/>
              <a:t>2017-2018 School Year: Expecting approximately $90,000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78268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Willow Brook Title I 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/>
              <a:t>2016-2017 School Year: Approximately $</a:t>
            </a:r>
            <a:r>
              <a:rPr lang="en-US" b="1" dirty="0" smtClean="0"/>
              <a:t>130,000</a:t>
            </a:r>
          </a:p>
          <a:p>
            <a:endParaRPr lang="en-US" b="1" dirty="0"/>
          </a:p>
          <a:p>
            <a:r>
              <a:rPr lang="en-US" b="1" dirty="0"/>
              <a:t>What </a:t>
            </a:r>
            <a:r>
              <a:rPr lang="en-US" b="1" dirty="0" smtClean="0"/>
              <a:t>did </a:t>
            </a:r>
            <a:r>
              <a:rPr lang="en-US" b="1" dirty="0"/>
              <a:t>this </a:t>
            </a:r>
            <a:r>
              <a:rPr lang="en-US" b="1" dirty="0" smtClean="0"/>
              <a:t>funding </a:t>
            </a:r>
            <a:r>
              <a:rPr lang="en-US" b="1" dirty="0"/>
              <a:t>get us?</a:t>
            </a:r>
          </a:p>
          <a:p>
            <a:pPr lvl="1"/>
            <a:r>
              <a:rPr lang="en-US" b="1" dirty="0"/>
              <a:t>1.75 FTE Teacher Assistants</a:t>
            </a:r>
          </a:p>
          <a:p>
            <a:pPr lvl="1"/>
            <a:r>
              <a:rPr lang="en-US" b="1" dirty="0"/>
              <a:t>1 FTE Classroom Teacher</a:t>
            </a:r>
          </a:p>
          <a:p>
            <a:pPr lvl="1"/>
            <a:r>
              <a:rPr lang="en-US" b="1" dirty="0"/>
              <a:t>1 Family Impact Coordinator</a:t>
            </a:r>
          </a:p>
          <a:p>
            <a:pPr lvl="1"/>
            <a:r>
              <a:rPr lang="en-US" b="1" dirty="0"/>
              <a:t>Instructional Supplies</a:t>
            </a:r>
          </a:p>
          <a:p>
            <a:pPr lvl="1"/>
            <a:r>
              <a:rPr lang="en-US" b="1" dirty="0"/>
              <a:t>Professional Development</a:t>
            </a:r>
          </a:p>
          <a:p>
            <a:endParaRPr lang="en-US" b="1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/>
              <a:t>2017-2018 School Year: Expecting </a:t>
            </a:r>
            <a:r>
              <a:rPr lang="en-US" b="1" dirty="0" smtClean="0"/>
              <a:t>approx. $100,000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 smtClean="0"/>
              <a:t>What do we think we will get with this funding?</a:t>
            </a:r>
          </a:p>
          <a:p>
            <a:pPr lvl="1"/>
            <a:r>
              <a:rPr lang="en-US" b="1" dirty="0" smtClean="0"/>
              <a:t>2.5 FTE Teacher Assistants</a:t>
            </a:r>
          </a:p>
          <a:p>
            <a:pPr lvl="1"/>
            <a:r>
              <a:rPr lang="en-US" b="1" dirty="0" smtClean="0"/>
              <a:t>0.75 paraprofessional</a:t>
            </a:r>
          </a:p>
          <a:p>
            <a:pPr marL="457200" lvl="1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545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Ten Components of Title I</a:t>
            </a:r>
            <a:endParaRPr lang="en-US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School-wide reform strategies</a:t>
            </a:r>
          </a:p>
          <a:p>
            <a:r>
              <a:rPr lang="en-US" dirty="0" smtClean="0"/>
              <a:t>Timely Assistance</a:t>
            </a:r>
          </a:p>
          <a:p>
            <a:r>
              <a:rPr lang="en-US" dirty="0" smtClean="0"/>
              <a:t>Instruction by highly effective staff</a:t>
            </a:r>
          </a:p>
          <a:p>
            <a:r>
              <a:rPr lang="en-US" dirty="0" smtClean="0"/>
              <a:t>Attracting highly effective teachers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Increase Parent Involvement/ Engagement</a:t>
            </a:r>
          </a:p>
          <a:p>
            <a:r>
              <a:rPr lang="en-US" dirty="0" smtClean="0"/>
              <a:t>Coordination of programs</a:t>
            </a:r>
          </a:p>
          <a:p>
            <a:r>
              <a:rPr lang="en-US" b="1" dirty="0" smtClean="0"/>
              <a:t>Transitioning Preschool students</a:t>
            </a:r>
          </a:p>
          <a:p>
            <a:r>
              <a:rPr lang="en-US" dirty="0" smtClean="0"/>
              <a:t>Use of assessment</a:t>
            </a:r>
          </a:p>
          <a:p>
            <a:r>
              <a:rPr lang="en-US" dirty="0" smtClean="0"/>
              <a:t>Needs Assessment</a:t>
            </a:r>
          </a:p>
          <a:p>
            <a:r>
              <a:rPr lang="en-US" dirty="0" smtClean="0"/>
              <a:t>Professional Development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2279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Family-School Compact- </a:t>
            </a:r>
            <a:r>
              <a:rPr lang="en-US" sz="3200" b="1" u="sng" dirty="0" smtClean="0"/>
              <a:t>Title I, Part A, Section 1118</a:t>
            </a: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90687"/>
            <a:ext cx="9925594" cy="448627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school’s responsibility to provide high-quality curriculum and instruction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ways parents will be responsible for supporting their children’s </a:t>
            </a:r>
            <a:r>
              <a:rPr lang="en-US" dirty="0" smtClean="0"/>
              <a:t>learning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importance of ongoing communication between parents and teachers through, at a minimum, annual parent-teacher conferences; frequent reports on student progress; access to staff; opportunities for parents to volunteer and participate in their child’s class; and opportunities to observe classroom activities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849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Components of the Family-School Compact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School’s Role</a:t>
            </a:r>
          </a:p>
          <a:p>
            <a:r>
              <a:rPr lang="en-US" dirty="0" smtClean="0"/>
              <a:t>The Parent’s Role</a:t>
            </a:r>
          </a:p>
          <a:p>
            <a:r>
              <a:rPr lang="en-US" dirty="0" smtClean="0"/>
              <a:t>The Student’s Role</a:t>
            </a:r>
          </a:p>
          <a:p>
            <a:r>
              <a:rPr lang="en-US" dirty="0" smtClean="0"/>
              <a:t>Activities to Develop Partnerships</a:t>
            </a:r>
          </a:p>
          <a:p>
            <a:r>
              <a:rPr lang="en-US" dirty="0" smtClean="0"/>
              <a:t>Jointly Developed</a:t>
            </a:r>
          </a:p>
          <a:p>
            <a:r>
              <a:rPr lang="en-US" dirty="0" smtClean="0"/>
              <a:t>Communicate about Student Progress</a:t>
            </a:r>
          </a:p>
          <a:p>
            <a:r>
              <a:rPr lang="en-US" dirty="0" smtClean="0"/>
              <a:t>Format and Language of Compact- family friendly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139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264</Words>
  <Application>Microsoft Office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Parent Advisory Meeting</vt:lpstr>
      <vt:lpstr>Agenda</vt:lpstr>
      <vt:lpstr>A Title 1 School Committed to Student Learning </vt:lpstr>
      <vt:lpstr>Willow Brook Title I Funding</vt:lpstr>
      <vt:lpstr>Willow Brook Title I Funding</vt:lpstr>
      <vt:lpstr>Ten Components of Title I</vt:lpstr>
      <vt:lpstr>Family-School Compact- Title I, Part A, Section 1118</vt:lpstr>
      <vt:lpstr>Components of the Family-School Compact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 Advisory Meeting</dc:title>
  <dc:creator>Sherrie L. Fairchild-Keyes</dc:creator>
  <cp:lastModifiedBy>Allison Peters</cp:lastModifiedBy>
  <cp:revision>9</cp:revision>
  <dcterms:created xsi:type="dcterms:W3CDTF">2016-11-17T10:54:20Z</dcterms:created>
  <dcterms:modified xsi:type="dcterms:W3CDTF">2018-01-29T14:32:58Z</dcterms:modified>
</cp:coreProperties>
</file>