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7"/>
  </p:notesMasterIdLst>
  <p:sldIdLst>
    <p:sldId id="256" r:id="rId2"/>
    <p:sldId id="283" r:id="rId3"/>
    <p:sldId id="281" r:id="rId4"/>
    <p:sldId id="276" r:id="rId5"/>
    <p:sldId id="257" r:id="rId6"/>
    <p:sldId id="259" r:id="rId7"/>
    <p:sldId id="262" r:id="rId8"/>
    <p:sldId id="279" r:id="rId9"/>
    <p:sldId id="282" r:id="rId10"/>
    <p:sldId id="277" r:id="rId11"/>
    <p:sldId id="264" r:id="rId12"/>
    <p:sldId id="266" r:id="rId13"/>
    <p:sldId id="267" r:id="rId14"/>
    <p:sldId id="280" r:id="rId15"/>
    <p:sldId id="27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52" autoAdjust="0"/>
  </p:normalViewPr>
  <p:slideViewPr>
    <p:cSldViewPr>
      <p:cViewPr varScale="1">
        <p:scale>
          <a:sx n="57" d="100"/>
          <a:sy n="57" d="100"/>
        </p:scale>
        <p:origin x="17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207A5D-D925-4AF7-A550-F3B04F0491DD}" type="datetimeFigureOut">
              <a:rPr lang="en-US" smtClean="0"/>
              <a:pPr/>
              <a:t>1/29/2018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E62976F-7462-4F14-996C-3A1ED7913B4B}" type="slidenum">
              <a:rPr lang="en-US" smtClean="0"/>
              <a:pPr/>
              <a:t>‹#›</a:t>
            </a:fld>
            <a:endParaRPr lang="en-US" dirty="0"/>
          </a:p>
        </p:txBody>
      </p:sp>
    </p:spTree>
    <p:extLst>
      <p:ext uri="{BB962C8B-B14F-4D97-AF65-F5344CB8AC3E}">
        <p14:creationId xmlns:p14="http://schemas.microsoft.com/office/powerpoint/2010/main" val="44822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parent should sign a sign in sheet and have copies</a:t>
            </a:r>
            <a:r>
              <a:rPr lang="en-US" baseline="0" dirty="0" smtClean="0"/>
              <a:t> of the school parent involvement plan and parent school compact.  The report card will be discussed, but you probably will not want to copy it for each parent because it is so long.  </a:t>
            </a:r>
            <a:endParaRPr lang="en-US" dirty="0"/>
          </a:p>
        </p:txBody>
      </p:sp>
      <p:sp>
        <p:nvSpPr>
          <p:cNvPr id="4" name="Slide Number Placeholder 3"/>
          <p:cNvSpPr>
            <a:spLocks noGrp="1"/>
          </p:cNvSpPr>
          <p:nvPr>
            <p:ph type="sldNum" sz="quarter" idx="10"/>
          </p:nvPr>
        </p:nvSpPr>
        <p:spPr/>
        <p:txBody>
          <a:bodyPr/>
          <a:lstStyle/>
          <a:p>
            <a:fld id="{CE62976F-7462-4F14-996C-3A1ED7913B4B}" type="slidenum">
              <a:rPr lang="en-US" smtClean="0"/>
              <a:pPr/>
              <a:t>1</a:t>
            </a:fld>
            <a:endParaRPr lang="en-US" dirty="0"/>
          </a:p>
        </p:txBody>
      </p:sp>
    </p:spTree>
    <p:extLst>
      <p:ext uri="{BB962C8B-B14F-4D97-AF65-F5344CB8AC3E}">
        <p14:creationId xmlns:p14="http://schemas.microsoft.com/office/powerpoint/2010/main" val="175674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parents ask for a copy of the Federal Budget, please have them call Bridgett,</a:t>
            </a:r>
            <a:r>
              <a:rPr lang="en-US" baseline="0" dirty="0" smtClean="0"/>
              <a:t> she can give them a copy.</a:t>
            </a:r>
            <a:endParaRPr lang="en-US" dirty="0"/>
          </a:p>
        </p:txBody>
      </p:sp>
      <p:sp>
        <p:nvSpPr>
          <p:cNvPr id="4" name="Slide Number Placeholder 3"/>
          <p:cNvSpPr>
            <a:spLocks noGrp="1"/>
          </p:cNvSpPr>
          <p:nvPr>
            <p:ph type="sldNum" sz="quarter" idx="10"/>
          </p:nvPr>
        </p:nvSpPr>
        <p:spPr/>
        <p:txBody>
          <a:bodyPr/>
          <a:lstStyle/>
          <a:p>
            <a:fld id="{CE62976F-7462-4F14-996C-3A1ED7913B4B}" type="slidenum">
              <a:rPr lang="en-US" smtClean="0"/>
              <a:pPr/>
              <a:t>5</a:t>
            </a:fld>
            <a:endParaRPr lang="en-US" dirty="0"/>
          </a:p>
        </p:txBody>
      </p:sp>
    </p:spTree>
    <p:extLst>
      <p:ext uri="{BB962C8B-B14F-4D97-AF65-F5344CB8AC3E}">
        <p14:creationId xmlns:p14="http://schemas.microsoft.com/office/powerpoint/2010/main" val="1870061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can say that this provides more flexibility since resources can be used to increase achievement for all students.  The other program is targeted assistance.  In a targeted assistance program, resources can only be used for students who are most at risk.</a:t>
            </a:r>
            <a:endParaRPr lang="en-US" dirty="0"/>
          </a:p>
        </p:txBody>
      </p:sp>
      <p:sp>
        <p:nvSpPr>
          <p:cNvPr id="4" name="Slide Number Placeholder 3"/>
          <p:cNvSpPr>
            <a:spLocks noGrp="1"/>
          </p:cNvSpPr>
          <p:nvPr>
            <p:ph type="sldNum" sz="quarter" idx="10"/>
          </p:nvPr>
        </p:nvSpPr>
        <p:spPr/>
        <p:txBody>
          <a:bodyPr/>
          <a:lstStyle/>
          <a:p>
            <a:fld id="{CE62976F-7462-4F14-996C-3A1ED7913B4B}" type="slidenum">
              <a:rPr lang="en-US" smtClean="0"/>
              <a:pPr/>
              <a:t>6</a:t>
            </a:fld>
            <a:endParaRPr lang="en-US" dirty="0"/>
          </a:p>
        </p:txBody>
      </p:sp>
    </p:spTree>
    <p:extLst>
      <p:ext uri="{BB962C8B-B14F-4D97-AF65-F5344CB8AC3E}">
        <p14:creationId xmlns:p14="http://schemas.microsoft.com/office/powerpoint/2010/main" val="3805184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62976F-7462-4F14-996C-3A1ED7913B4B}" type="slidenum">
              <a:rPr lang="en-US" smtClean="0"/>
              <a:pPr/>
              <a:t>10</a:t>
            </a:fld>
            <a:endParaRPr lang="en-US" dirty="0"/>
          </a:p>
        </p:txBody>
      </p:sp>
    </p:spTree>
    <p:extLst>
      <p:ext uri="{BB962C8B-B14F-4D97-AF65-F5344CB8AC3E}">
        <p14:creationId xmlns:p14="http://schemas.microsoft.com/office/powerpoint/2010/main" val="4189451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62976F-7462-4F14-996C-3A1ED7913B4B}" type="slidenum">
              <a:rPr lang="en-US" smtClean="0"/>
              <a:pPr/>
              <a:t>11</a:t>
            </a:fld>
            <a:endParaRPr lang="en-US" dirty="0"/>
          </a:p>
        </p:txBody>
      </p:sp>
    </p:spTree>
    <p:extLst>
      <p:ext uri="{BB962C8B-B14F-4D97-AF65-F5344CB8AC3E}">
        <p14:creationId xmlns:p14="http://schemas.microsoft.com/office/powerpoint/2010/main" val="1898348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copy of this should also be provided and suggestions should be considered.</a:t>
            </a:r>
            <a:endParaRPr lang="en-US" dirty="0"/>
          </a:p>
        </p:txBody>
      </p:sp>
      <p:sp>
        <p:nvSpPr>
          <p:cNvPr id="4" name="Slide Number Placeholder 3"/>
          <p:cNvSpPr>
            <a:spLocks noGrp="1"/>
          </p:cNvSpPr>
          <p:nvPr>
            <p:ph type="sldNum" sz="quarter" idx="10"/>
          </p:nvPr>
        </p:nvSpPr>
        <p:spPr/>
        <p:txBody>
          <a:bodyPr/>
          <a:lstStyle/>
          <a:p>
            <a:fld id="{CE62976F-7462-4F14-996C-3A1ED7913B4B}" type="slidenum">
              <a:rPr lang="en-US" smtClean="0"/>
              <a:pPr/>
              <a:t>12</a:t>
            </a:fld>
            <a:endParaRPr lang="en-US" dirty="0"/>
          </a:p>
        </p:txBody>
      </p:sp>
    </p:spTree>
    <p:extLst>
      <p:ext uri="{BB962C8B-B14F-4D97-AF65-F5344CB8AC3E}">
        <p14:creationId xmlns:p14="http://schemas.microsoft.com/office/powerpoint/2010/main" val="3841309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8E36636D-D922-432D-A958-524484B5923D}" type="datetimeFigureOut">
              <a:rPr lang="en-US" smtClean="0"/>
              <a:pPr/>
              <a:t>1/29/2018</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12841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DEFE47-0EE3-477C-9C1D-4AF39E95CE60}" type="slidenum">
              <a:rPr lang="en-US" smtClean="0"/>
              <a:pPr/>
              <a:t>‹#›</a:t>
            </a:fld>
            <a:endParaRPr lang="en-US" dirty="0"/>
          </a:p>
        </p:txBody>
      </p:sp>
    </p:spTree>
    <p:extLst>
      <p:ext uri="{BB962C8B-B14F-4D97-AF65-F5344CB8AC3E}">
        <p14:creationId xmlns:p14="http://schemas.microsoft.com/office/powerpoint/2010/main" val="192955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2FDEFE47-0EE3-477C-9C1D-4AF39E95CE60}" type="slidenum">
              <a:rPr lang="en-US" smtClean="0"/>
              <a:pPr/>
              <a:t>‹#›</a:t>
            </a:fld>
            <a:endParaRPr lang="en-US" dirty="0"/>
          </a:p>
        </p:txBody>
      </p:sp>
    </p:spTree>
    <p:extLst>
      <p:ext uri="{BB962C8B-B14F-4D97-AF65-F5344CB8AC3E}">
        <p14:creationId xmlns:p14="http://schemas.microsoft.com/office/powerpoint/2010/main" val="35727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2FDEFE47-0EE3-477C-9C1D-4AF39E95CE60}" type="slidenum">
              <a:rPr lang="en-US" smtClean="0"/>
              <a:pPr/>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27334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2FDEFE47-0EE3-477C-9C1D-4AF39E95CE60}" type="slidenum">
              <a:rPr lang="en-US" smtClean="0"/>
              <a:pPr/>
              <a:t>‹#›</a:t>
            </a:fld>
            <a:endParaRPr lang="en-US" dirty="0"/>
          </a:p>
        </p:txBody>
      </p:sp>
    </p:spTree>
    <p:extLst>
      <p:ext uri="{BB962C8B-B14F-4D97-AF65-F5344CB8AC3E}">
        <p14:creationId xmlns:p14="http://schemas.microsoft.com/office/powerpoint/2010/main" val="3222523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DEFE47-0EE3-477C-9C1D-4AF39E95CE60}" type="slidenum">
              <a:rPr lang="en-US" smtClean="0"/>
              <a:pPr/>
              <a:t>‹#›</a:t>
            </a:fld>
            <a:endParaRPr lang="en-US" dirty="0"/>
          </a:p>
        </p:txBody>
      </p:sp>
    </p:spTree>
    <p:extLst>
      <p:ext uri="{BB962C8B-B14F-4D97-AF65-F5344CB8AC3E}">
        <p14:creationId xmlns:p14="http://schemas.microsoft.com/office/powerpoint/2010/main" val="2818499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DEFE47-0EE3-477C-9C1D-4AF39E95CE60}" type="slidenum">
              <a:rPr lang="en-US" smtClean="0"/>
              <a:pPr/>
              <a:t>‹#›</a:t>
            </a:fld>
            <a:endParaRPr lang="en-US" dirty="0"/>
          </a:p>
        </p:txBody>
      </p:sp>
    </p:spTree>
    <p:extLst>
      <p:ext uri="{BB962C8B-B14F-4D97-AF65-F5344CB8AC3E}">
        <p14:creationId xmlns:p14="http://schemas.microsoft.com/office/powerpoint/2010/main" val="2755140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A55B58-4B0B-4EDE-ADA2-2A21D7FCCEB1}" type="slidenum">
              <a:rPr lang="en-US" smtClean="0"/>
              <a:pPr/>
              <a:t>‹#›</a:t>
            </a:fld>
            <a:endParaRPr lang="en-US" dirty="0"/>
          </a:p>
        </p:txBody>
      </p:sp>
    </p:spTree>
    <p:extLst>
      <p:ext uri="{BB962C8B-B14F-4D97-AF65-F5344CB8AC3E}">
        <p14:creationId xmlns:p14="http://schemas.microsoft.com/office/powerpoint/2010/main" val="1319684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09DE989E-FFFA-4016-9EE2-07C369F2EF1F}" type="slidenum">
              <a:rPr lang="en-US" smtClean="0"/>
              <a:pPr/>
              <a:t>‹#›</a:t>
            </a:fld>
            <a:endParaRPr lang="en-US" dirty="0"/>
          </a:p>
        </p:txBody>
      </p:sp>
    </p:spTree>
    <p:extLst>
      <p:ext uri="{BB962C8B-B14F-4D97-AF65-F5344CB8AC3E}">
        <p14:creationId xmlns:p14="http://schemas.microsoft.com/office/powerpoint/2010/main" val="301548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689F35-E8FB-45BF-9EE3-6E696E9E4452}" type="slidenum">
              <a:rPr lang="en-US" smtClean="0"/>
              <a:pPr/>
              <a:t>‹#›</a:t>
            </a:fld>
            <a:endParaRPr lang="en-US" dirty="0"/>
          </a:p>
        </p:txBody>
      </p:sp>
    </p:spTree>
    <p:extLst>
      <p:ext uri="{BB962C8B-B14F-4D97-AF65-F5344CB8AC3E}">
        <p14:creationId xmlns:p14="http://schemas.microsoft.com/office/powerpoint/2010/main" val="91503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98DDF0A4-956A-4C1D-B39A-6F7E6496DC0E}" type="slidenum">
              <a:rPr lang="en-US" smtClean="0"/>
              <a:pPr/>
              <a:t>‹#›</a:t>
            </a:fld>
            <a:endParaRPr lang="en-US" dirty="0"/>
          </a:p>
        </p:txBody>
      </p:sp>
    </p:spTree>
    <p:extLst>
      <p:ext uri="{BB962C8B-B14F-4D97-AF65-F5344CB8AC3E}">
        <p14:creationId xmlns:p14="http://schemas.microsoft.com/office/powerpoint/2010/main" val="120809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0B2CD4-BE59-40FF-AB7F-971F4C76B39E}" type="slidenum">
              <a:rPr lang="en-US" smtClean="0"/>
              <a:pPr/>
              <a:t>‹#›</a:t>
            </a:fld>
            <a:endParaRPr lang="en-US" dirty="0"/>
          </a:p>
        </p:txBody>
      </p:sp>
    </p:spTree>
    <p:extLst>
      <p:ext uri="{BB962C8B-B14F-4D97-AF65-F5344CB8AC3E}">
        <p14:creationId xmlns:p14="http://schemas.microsoft.com/office/powerpoint/2010/main" val="124170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6356B9-E0D6-4846-AC31-DF002AAF5896}" type="slidenum">
              <a:rPr lang="en-US" smtClean="0"/>
              <a:pPr/>
              <a:t>‹#›</a:t>
            </a:fld>
            <a:endParaRPr lang="en-US" dirty="0"/>
          </a:p>
        </p:txBody>
      </p:sp>
    </p:spTree>
    <p:extLst>
      <p:ext uri="{BB962C8B-B14F-4D97-AF65-F5344CB8AC3E}">
        <p14:creationId xmlns:p14="http://schemas.microsoft.com/office/powerpoint/2010/main" val="54870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B210CB-3644-4E54-B6D5-1177F25CE13B}" type="slidenum">
              <a:rPr lang="en-US" smtClean="0"/>
              <a:pPr/>
              <a:t>‹#›</a:t>
            </a:fld>
            <a:endParaRPr lang="en-US" dirty="0"/>
          </a:p>
        </p:txBody>
      </p:sp>
    </p:spTree>
    <p:extLst>
      <p:ext uri="{BB962C8B-B14F-4D97-AF65-F5344CB8AC3E}">
        <p14:creationId xmlns:p14="http://schemas.microsoft.com/office/powerpoint/2010/main" val="311682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4A83CD-D3C0-4B0F-999E-0B4192612ECE}" type="slidenum">
              <a:rPr lang="en-US" smtClean="0"/>
              <a:pPr/>
              <a:t>‹#›</a:t>
            </a:fld>
            <a:endParaRPr lang="en-US" dirty="0"/>
          </a:p>
        </p:txBody>
      </p:sp>
    </p:spTree>
    <p:extLst>
      <p:ext uri="{BB962C8B-B14F-4D97-AF65-F5344CB8AC3E}">
        <p14:creationId xmlns:p14="http://schemas.microsoft.com/office/powerpoint/2010/main" val="87900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85504A-A87D-4655-B60C-5B531FDB915A}" type="slidenum">
              <a:rPr lang="en-US" smtClean="0"/>
              <a:pPr/>
              <a:t>‹#›</a:t>
            </a:fld>
            <a:endParaRPr lang="en-US" dirty="0"/>
          </a:p>
        </p:txBody>
      </p:sp>
    </p:spTree>
    <p:extLst>
      <p:ext uri="{BB962C8B-B14F-4D97-AF65-F5344CB8AC3E}">
        <p14:creationId xmlns:p14="http://schemas.microsoft.com/office/powerpoint/2010/main" val="23695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34A1B3-5B8E-46E5-B8DB-96CFC9267307}" type="slidenum">
              <a:rPr lang="en-US" smtClean="0"/>
              <a:pPr/>
              <a:t>‹#›</a:t>
            </a:fld>
            <a:endParaRPr lang="en-US" dirty="0"/>
          </a:p>
        </p:txBody>
      </p:sp>
    </p:spTree>
    <p:extLst>
      <p:ext uri="{BB962C8B-B14F-4D97-AF65-F5344CB8AC3E}">
        <p14:creationId xmlns:p14="http://schemas.microsoft.com/office/powerpoint/2010/main" val="308050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FDEFE47-0EE3-477C-9C1D-4AF39E95CE60}" type="slidenum">
              <a:rPr lang="en-US" smtClean="0"/>
              <a:pPr/>
              <a:t>‹#›</a:t>
            </a:fld>
            <a:endParaRPr lang="en-US" dirty="0"/>
          </a:p>
        </p:txBody>
      </p:sp>
    </p:spTree>
    <p:extLst>
      <p:ext uri="{BB962C8B-B14F-4D97-AF65-F5344CB8AC3E}">
        <p14:creationId xmlns:p14="http://schemas.microsoft.com/office/powerpoint/2010/main" val="303306985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rot="20718383">
            <a:off x="75611" y="511333"/>
            <a:ext cx="4572000" cy="4189810"/>
          </a:xfrm>
        </p:spPr>
        <p:txBody>
          <a:bodyPr>
            <a:normAutofit/>
          </a:bodyPr>
          <a:lstStyle/>
          <a:p>
            <a:pPr algn="ctr"/>
            <a:r>
              <a:rPr lang="en-US" sz="4000" dirty="0" smtClean="0">
                <a:latin typeface="Century" panose="02040604050505020304" pitchFamily="18" charset="0"/>
              </a:rPr>
              <a:t>Linden Elementary Title I Parent Night</a:t>
            </a:r>
            <a:endParaRPr lang="en-US" sz="4000" dirty="0">
              <a:latin typeface="Century" panose="020406040505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20357"/>
            <a:ext cx="8991600" cy="5164491"/>
          </a:xfrm>
          <a:prstGeom prst="rect">
            <a:avLst/>
          </a:prstGeom>
        </p:spPr>
        <p:txBody>
          <a:bodyPr wrap="square">
            <a:spAutoFit/>
          </a:bodyPr>
          <a:lstStyle/>
          <a:p>
            <a:pPr>
              <a:lnSpc>
                <a:spcPct val="80000"/>
              </a:lnSpc>
            </a:pPr>
            <a:endParaRPr lang="en-US" sz="2000" dirty="0" smtClean="0"/>
          </a:p>
          <a:p>
            <a:pPr>
              <a:lnSpc>
                <a:spcPct val="80000"/>
              </a:lnSpc>
              <a:buFont typeface="Arial" pitchFamily="34" charset="0"/>
              <a:buChar char="•"/>
            </a:pPr>
            <a:endParaRPr lang="en-US" sz="2000" dirty="0"/>
          </a:p>
          <a:p>
            <a:pPr>
              <a:lnSpc>
                <a:spcPct val="80000"/>
              </a:lnSpc>
              <a:buFont typeface="Arial" pitchFamily="34" charset="0"/>
              <a:buChar char="•"/>
            </a:pPr>
            <a:endParaRPr lang="en-US" sz="2000" dirty="0" smtClean="0"/>
          </a:p>
          <a:p>
            <a:pPr>
              <a:lnSpc>
                <a:spcPct val="80000"/>
              </a:lnSpc>
              <a:buFont typeface="Arial" pitchFamily="34" charset="0"/>
              <a:buChar char="•"/>
            </a:pPr>
            <a:r>
              <a:rPr lang="en-US" sz="2000" dirty="0" smtClean="0"/>
              <a:t>   </a:t>
            </a:r>
            <a:r>
              <a:rPr lang="en-US" sz="2200" dirty="0" smtClean="0"/>
              <a:t>Annual Title I Meeting with input to Title I Plan</a:t>
            </a:r>
          </a:p>
          <a:p>
            <a:pPr>
              <a:lnSpc>
                <a:spcPct val="80000"/>
              </a:lnSpc>
              <a:buFont typeface="Arial" pitchFamily="34" charset="0"/>
              <a:buChar char="•"/>
            </a:pPr>
            <a:endParaRPr lang="en-US" sz="2200" dirty="0" smtClean="0"/>
          </a:p>
          <a:p>
            <a:pPr>
              <a:lnSpc>
                <a:spcPct val="80000"/>
              </a:lnSpc>
              <a:buFont typeface="Arial" pitchFamily="34" charset="0"/>
              <a:buChar char="•"/>
            </a:pPr>
            <a:r>
              <a:rPr lang="en-US" sz="2200" dirty="0" smtClean="0"/>
              <a:t>  Opportunities to meet regularly as Title I Parents</a:t>
            </a:r>
          </a:p>
          <a:p>
            <a:pPr>
              <a:lnSpc>
                <a:spcPct val="80000"/>
              </a:lnSpc>
              <a:buFont typeface="Arial" pitchFamily="34" charset="0"/>
              <a:buChar char="•"/>
            </a:pPr>
            <a:endParaRPr lang="en-US" sz="2200" dirty="0" smtClean="0"/>
          </a:p>
          <a:p>
            <a:pPr>
              <a:lnSpc>
                <a:spcPct val="80000"/>
              </a:lnSpc>
              <a:buFont typeface="Arial" pitchFamily="34" charset="0"/>
              <a:buChar char="•"/>
            </a:pPr>
            <a:r>
              <a:rPr lang="en-US" sz="2200" dirty="0" smtClean="0"/>
              <a:t>  Be informed of child’s progress and expectations</a:t>
            </a:r>
          </a:p>
          <a:p>
            <a:pPr>
              <a:lnSpc>
                <a:spcPct val="80000"/>
              </a:lnSpc>
              <a:buFont typeface="Arial" pitchFamily="34" charset="0"/>
              <a:buChar char="•"/>
            </a:pPr>
            <a:endParaRPr lang="en-US" sz="2200" dirty="0" smtClean="0"/>
          </a:p>
          <a:p>
            <a:pPr>
              <a:lnSpc>
                <a:spcPct val="80000"/>
              </a:lnSpc>
              <a:buFont typeface="Arial" pitchFamily="34" charset="0"/>
              <a:buChar char="•"/>
            </a:pPr>
            <a:r>
              <a:rPr lang="en-US" sz="2200" dirty="0" smtClean="0"/>
              <a:t>  Notification of ELL parents required if the ELL students at their 	child’s school are not meeting state targets for proficiency 	and content standards</a:t>
            </a:r>
          </a:p>
          <a:p>
            <a:pPr>
              <a:lnSpc>
                <a:spcPct val="80000"/>
              </a:lnSpc>
            </a:pPr>
            <a:endParaRPr lang="en-US" sz="2200" dirty="0" smtClean="0"/>
          </a:p>
          <a:p>
            <a:pPr>
              <a:lnSpc>
                <a:spcPct val="80000"/>
              </a:lnSpc>
              <a:buFont typeface="Arial" pitchFamily="34" charset="0"/>
              <a:buChar char="•"/>
            </a:pPr>
            <a:r>
              <a:rPr lang="en-US" sz="2200" dirty="0" smtClean="0"/>
              <a:t>  Provide input for site Parent Involvement policy and Parent 	School Compact</a:t>
            </a:r>
          </a:p>
          <a:p>
            <a:pPr>
              <a:lnSpc>
                <a:spcPct val="80000"/>
              </a:lnSpc>
              <a:buFont typeface="Arial" pitchFamily="34" charset="0"/>
              <a:buChar char="•"/>
            </a:pPr>
            <a:endParaRPr lang="en-US" sz="2200" dirty="0" smtClean="0"/>
          </a:p>
          <a:p>
            <a:pPr>
              <a:lnSpc>
                <a:spcPct val="80000"/>
              </a:lnSpc>
              <a:buFont typeface="Arial" pitchFamily="34" charset="0"/>
              <a:buChar char="•"/>
            </a:pPr>
            <a:r>
              <a:rPr lang="en-US" sz="2200" dirty="0" smtClean="0"/>
              <a:t>  Parent Training and resources funded by Title I allocations</a:t>
            </a:r>
          </a:p>
          <a:p>
            <a:pPr>
              <a:lnSpc>
                <a:spcPct val="80000"/>
              </a:lnSpc>
              <a:buFont typeface="Arial" pitchFamily="34" charset="0"/>
              <a:buChar char="•"/>
            </a:pPr>
            <a:endParaRPr lang="en-US" sz="2200" dirty="0" smtClean="0"/>
          </a:p>
          <a:p>
            <a:pPr>
              <a:lnSpc>
                <a:spcPct val="80000"/>
              </a:lnSpc>
              <a:buFont typeface="Arial" pitchFamily="34" charset="0"/>
              <a:buChar char="•"/>
            </a:pPr>
            <a:r>
              <a:rPr lang="en-US" sz="2200" dirty="0"/>
              <a:t> </a:t>
            </a:r>
            <a:r>
              <a:rPr lang="en-US" sz="2200" dirty="0" smtClean="0"/>
              <a:t> Access to School </a:t>
            </a:r>
            <a:r>
              <a:rPr lang="en-US" sz="2200" dirty="0"/>
              <a:t>R</a:t>
            </a:r>
            <a:r>
              <a:rPr lang="en-US" sz="2200" dirty="0" smtClean="0"/>
              <a:t>eport Card</a:t>
            </a:r>
            <a:endParaRPr lang="en-US" sz="2200" dirty="0"/>
          </a:p>
        </p:txBody>
      </p:sp>
      <p:sp>
        <p:nvSpPr>
          <p:cNvPr id="3" name="Title 2"/>
          <p:cNvSpPr>
            <a:spLocks noGrp="1"/>
          </p:cNvSpPr>
          <p:nvPr>
            <p:ph type="title"/>
          </p:nvPr>
        </p:nvSpPr>
        <p:spPr>
          <a:xfrm>
            <a:off x="1828800" y="609600"/>
            <a:ext cx="6377940" cy="1293028"/>
          </a:xfrm>
        </p:spPr>
        <p:txBody>
          <a:bodyPr>
            <a:normAutofit/>
          </a:bodyPr>
          <a:lstStyle/>
          <a:p>
            <a:pPr algn="ctr"/>
            <a:r>
              <a:rPr lang="en-US" sz="2800" dirty="0" smtClean="0">
                <a:solidFill>
                  <a:srgbClr val="0070C0"/>
                </a:solidFill>
                <a:latin typeface="Century" panose="02040604050505020304" pitchFamily="18" charset="0"/>
              </a:rPr>
              <a:t>Parent Rights Under Title I</a:t>
            </a:r>
            <a:endParaRPr lang="en-US" sz="2800" dirty="0">
              <a:solidFill>
                <a:srgbClr val="0070C0"/>
              </a:solidFill>
              <a:latin typeface="Century" panose="020406040505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1066800"/>
            <a:ext cx="8229600" cy="914400"/>
          </a:xfrm>
        </p:spPr>
        <p:txBody>
          <a:bodyPr>
            <a:normAutofit/>
          </a:bodyPr>
          <a:lstStyle/>
          <a:p>
            <a:pPr algn="ctr"/>
            <a:r>
              <a:rPr lang="en-US" sz="3200" dirty="0" smtClean="0">
                <a:solidFill>
                  <a:srgbClr val="FFC000"/>
                </a:solidFill>
              </a:rPr>
              <a:t>Parent Involvement Funding</a:t>
            </a:r>
            <a:endParaRPr lang="en-US" sz="3200" dirty="0">
              <a:solidFill>
                <a:srgbClr val="FFC000"/>
              </a:solidFill>
            </a:endParaRPr>
          </a:p>
        </p:txBody>
      </p:sp>
      <p:sp>
        <p:nvSpPr>
          <p:cNvPr id="4099" name="Rectangle 3"/>
          <p:cNvSpPr>
            <a:spLocks noGrp="1" noChangeArrowheads="1"/>
          </p:cNvSpPr>
          <p:nvPr>
            <p:ph idx="1"/>
          </p:nvPr>
        </p:nvSpPr>
        <p:spPr>
          <a:xfrm>
            <a:off x="0" y="2438400"/>
            <a:ext cx="8686800" cy="3687763"/>
          </a:xfrm>
        </p:spPr>
        <p:txBody>
          <a:bodyPr/>
          <a:lstStyle/>
          <a:p>
            <a:pPr marL="977900" indent="-342900"/>
            <a:r>
              <a:rPr lang="en-US" dirty="0" smtClean="0"/>
              <a:t>Schools have to set aside money for parent involvement activities.</a:t>
            </a:r>
          </a:p>
          <a:p>
            <a:pPr marL="977900" indent="-342900"/>
            <a:endParaRPr lang="en-US" dirty="0" smtClean="0"/>
          </a:p>
          <a:p>
            <a:pPr marL="977900" indent="-342900"/>
            <a:r>
              <a:rPr lang="en-US" dirty="0" smtClean="0"/>
              <a:t>Parent are to help decide what to do with the money set aside for parent involvement.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990600"/>
            <a:ext cx="8229600" cy="914400"/>
          </a:xfrm>
        </p:spPr>
        <p:txBody>
          <a:bodyPr>
            <a:normAutofit/>
          </a:bodyPr>
          <a:lstStyle/>
          <a:p>
            <a:pPr algn="ctr"/>
            <a:r>
              <a:rPr lang="en-US" sz="3600" dirty="0" smtClean="0">
                <a:solidFill>
                  <a:srgbClr val="FF0000"/>
                </a:solidFill>
              </a:rPr>
              <a:t>School Parent Compacts</a:t>
            </a:r>
            <a:endParaRPr lang="en-US" sz="3600" dirty="0">
              <a:solidFill>
                <a:srgbClr val="FF0000"/>
              </a:solidFill>
            </a:endParaRPr>
          </a:p>
        </p:txBody>
      </p:sp>
      <p:sp>
        <p:nvSpPr>
          <p:cNvPr id="4099" name="Rectangle 3"/>
          <p:cNvSpPr>
            <a:spLocks noGrp="1" noChangeArrowheads="1"/>
          </p:cNvSpPr>
          <p:nvPr>
            <p:ph idx="1"/>
          </p:nvPr>
        </p:nvSpPr>
        <p:spPr>
          <a:xfrm>
            <a:off x="381000" y="2286000"/>
            <a:ext cx="8153400" cy="3810000"/>
          </a:xfrm>
        </p:spPr>
        <p:txBody>
          <a:bodyPr>
            <a:normAutofit/>
          </a:bodyPr>
          <a:lstStyle/>
          <a:p>
            <a:pPr marL="0" indent="0"/>
            <a:r>
              <a:rPr lang="en-US" sz="2800" dirty="0" smtClean="0"/>
              <a:t>  Every Title I school must have a School Parent Compact, developed with and approved by parents.</a:t>
            </a:r>
          </a:p>
          <a:p>
            <a:pPr marL="0" indent="0"/>
            <a:endParaRPr lang="en-US" sz="2800" dirty="0" smtClean="0"/>
          </a:p>
          <a:p>
            <a:pPr marL="0" indent="0"/>
            <a:r>
              <a:rPr lang="en-US" sz="2800" dirty="0" smtClean="0"/>
              <a:t>  Compacts describe how the school, students and parents share responsibility for student achievement.</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685800"/>
            <a:ext cx="9144000" cy="1219200"/>
          </a:xfrm>
        </p:spPr>
        <p:txBody>
          <a:bodyPr>
            <a:normAutofit/>
          </a:bodyPr>
          <a:lstStyle/>
          <a:p>
            <a:pPr algn="ctr"/>
            <a:r>
              <a:rPr lang="en-US" sz="3600" dirty="0" smtClean="0">
                <a:solidFill>
                  <a:srgbClr val="00B050"/>
                </a:solidFill>
              </a:rPr>
              <a:t>Compacts should </a:t>
            </a:r>
            <a:endParaRPr lang="en-US" sz="3600" dirty="0">
              <a:solidFill>
                <a:srgbClr val="00B050"/>
              </a:solidFill>
            </a:endParaRPr>
          </a:p>
        </p:txBody>
      </p:sp>
      <p:sp>
        <p:nvSpPr>
          <p:cNvPr id="4099" name="Rectangle 3"/>
          <p:cNvSpPr>
            <a:spLocks noGrp="1" noChangeArrowheads="1"/>
          </p:cNvSpPr>
          <p:nvPr>
            <p:ph idx="1"/>
          </p:nvPr>
        </p:nvSpPr>
        <p:spPr>
          <a:xfrm>
            <a:off x="381000" y="1905000"/>
            <a:ext cx="7848600" cy="5181600"/>
          </a:xfrm>
        </p:spPr>
        <p:txBody>
          <a:bodyPr>
            <a:normAutofit/>
          </a:bodyPr>
          <a:lstStyle/>
          <a:p>
            <a:pPr marL="393700" indent="-342900"/>
            <a:r>
              <a:rPr lang="en-US" sz="2400" dirty="0" smtClean="0"/>
              <a:t>Link to goals of the School Improvement Plan.</a:t>
            </a:r>
          </a:p>
          <a:p>
            <a:pPr marL="393700" indent="-342900"/>
            <a:r>
              <a:rPr lang="en-US" sz="2400" dirty="0" smtClean="0"/>
              <a:t>Focus on student learning skills.</a:t>
            </a:r>
          </a:p>
          <a:p>
            <a:pPr marL="393700" indent="-342900"/>
            <a:r>
              <a:rPr lang="en-US" sz="2400" dirty="0" smtClean="0"/>
              <a:t>Describe how teachers will help students develop those skills using high-quality instruction.</a:t>
            </a:r>
          </a:p>
          <a:p>
            <a:pPr marL="393700" indent="-342900"/>
            <a:r>
              <a:rPr lang="en-US" sz="2400" dirty="0" smtClean="0"/>
              <a:t>Share strategies parents can use at home</a:t>
            </a:r>
          </a:p>
          <a:p>
            <a:pPr marL="393700" indent="-342900"/>
            <a:r>
              <a:rPr lang="en-US" sz="2400" dirty="0" smtClean="0"/>
              <a:t>Explain how teachers and parents communicate about student progress.</a:t>
            </a:r>
          </a:p>
          <a:p>
            <a:pPr marL="393700" indent="-342900"/>
            <a:r>
              <a:rPr lang="en-US" sz="2400" dirty="0" smtClean="0"/>
              <a:t>Describe opportunities for parents to volunteer, observe, and participate in the classroom.</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3"/>
            <a:ext cx="7955280" cy="389467"/>
          </a:xfrm>
        </p:spPr>
        <p:txBody>
          <a:bodyPr>
            <a:normAutofit fontScale="90000"/>
          </a:bodyPr>
          <a:lstStyle/>
          <a:p>
            <a:pPr algn="ctr"/>
            <a:r>
              <a:rPr lang="en-US" dirty="0" smtClean="0">
                <a:solidFill>
                  <a:srgbClr val="FFC000"/>
                </a:solidFill>
              </a:rPr>
              <a:t>Other Requirements</a:t>
            </a:r>
            <a:endParaRPr lang="en-US" dirty="0">
              <a:solidFill>
                <a:srgbClr val="FFC000"/>
              </a:solidFill>
            </a:endParaRPr>
          </a:p>
        </p:txBody>
      </p:sp>
      <p:sp>
        <p:nvSpPr>
          <p:cNvPr id="3" name="Text Placeholder 2"/>
          <p:cNvSpPr>
            <a:spLocks noGrp="1"/>
          </p:cNvSpPr>
          <p:nvPr>
            <p:ph type="body" sz="half" idx="2"/>
          </p:nvPr>
        </p:nvSpPr>
        <p:spPr>
          <a:xfrm>
            <a:off x="685800" y="1981200"/>
            <a:ext cx="7772400" cy="3200400"/>
          </a:xfrm>
        </p:spPr>
        <p:txBody>
          <a:bodyPr>
            <a:normAutofit fontScale="85000" lnSpcReduction="20000"/>
          </a:bodyPr>
          <a:lstStyle/>
          <a:p>
            <a:pPr marL="457200" indent="-457200">
              <a:buFont typeface="Arial" panose="020B0604020202020204" pitchFamily="34" charset="0"/>
              <a:buChar char="•"/>
            </a:pPr>
            <a:r>
              <a:rPr lang="en-US" sz="2800" dirty="0"/>
              <a:t>Parent-teacher conferences </a:t>
            </a:r>
            <a:endParaRPr lang="en-US" sz="2800" dirty="0" smtClean="0"/>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Frequent </a:t>
            </a:r>
            <a:r>
              <a:rPr lang="en-US" sz="2800" dirty="0"/>
              <a:t>reports to parents on their </a:t>
            </a:r>
            <a:r>
              <a:rPr lang="en-US" sz="2800" dirty="0" smtClean="0"/>
              <a:t>child’s progress</a:t>
            </a:r>
          </a:p>
          <a:p>
            <a:pPr marL="457200" indent="-457200">
              <a:buFont typeface="Arial" panose="020B0604020202020204" pitchFamily="34" charset="0"/>
              <a:buChar char="•"/>
            </a:pPr>
            <a:endParaRPr lang="en-US" sz="2800" dirty="0"/>
          </a:p>
          <a:p>
            <a:pPr marL="514350" indent="-514350">
              <a:buFont typeface="Arial" panose="020B0604020202020204" pitchFamily="34" charset="0"/>
              <a:buChar char="•"/>
            </a:pPr>
            <a:r>
              <a:rPr lang="en-US" sz="2800" dirty="0"/>
              <a:t>Reasonable access to </a:t>
            </a:r>
            <a:r>
              <a:rPr lang="en-US" sz="2800" dirty="0" smtClean="0"/>
              <a:t>staff</a:t>
            </a:r>
            <a:endParaRPr lang="en-US" sz="2800" dirty="0"/>
          </a:p>
          <a:p>
            <a:pPr marL="514350" indent="-514350">
              <a:buFont typeface="Arial" panose="020B0604020202020204" pitchFamily="34" charset="0"/>
              <a:buChar char="•"/>
            </a:pPr>
            <a:endParaRPr lang="en-US" sz="2800" dirty="0"/>
          </a:p>
          <a:p>
            <a:pPr marL="514350" indent="-514350">
              <a:buFont typeface="Arial" panose="020B0604020202020204" pitchFamily="34" charset="0"/>
              <a:buChar char="•"/>
            </a:pPr>
            <a:r>
              <a:rPr lang="en-US" sz="2800" dirty="0"/>
              <a:t>O</a:t>
            </a:r>
            <a:r>
              <a:rPr lang="en-US" sz="2800" dirty="0" smtClean="0"/>
              <a:t>pportunities </a:t>
            </a:r>
            <a:r>
              <a:rPr lang="en-US" sz="2800" dirty="0"/>
              <a:t>to volunteer and </a:t>
            </a:r>
            <a:r>
              <a:rPr lang="en-US" sz="2800" dirty="0" smtClean="0"/>
              <a:t>participate  in </a:t>
            </a:r>
            <a:r>
              <a:rPr lang="en-US" sz="2800" dirty="0"/>
              <a:t>their child’s </a:t>
            </a:r>
            <a:r>
              <a:rPr lang="en-US" sz="2800" dirty="0" smtClean="0"/>
              <a:t>class.</a:t>
            </a:r>
            <a:r>
              <a:rPr lang="en-US" sz="2800" dirty="0"/>
              <a:t> </a:t>
            </a:r>
          </a:p>
        </p:txBody>
      </p:sp>
    </p:spTree>
    <p:extLst>
      <p:ext uri="{BB962C8B-B14F-4D97-AF65-F5344CB8AC3E}">
        <p14:creationId xmlns:p14="http://schemas.microsoft.com/office/powerpoint/2010/main" val="2101958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0"/>
            <a:ext cx="8229600" cy="3200400"/>
          </a:xfrm>
        </p:spPr>
        <p:txBody>
          <a:bodyPr/>
          <a:lstStyle/>
          <a:p>
            <a:pPr algn="ctr"/>
            <a:r>
              <a:rPr lang="en-US" dirty="0" smtClean="0"/>
              <a:t>Please let us know if you would like more information!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3"/>
            <a:ext cx="7955280" cy="922867"/>
          </a:xfrm>
        </p:spPr>
        <p:txBody>
          <a:bodyPr>
            <a:normAutofit/>
          </a:bodyPr>
          <a:lstStyle/>
          <a:p>
            <a:pPr algn="ctr"/>
            <a:r>
              <a:rPr lang="en-US" sz="3600" dirty="0" smtClean="0">
                <a:solidFill>
                  <a:srgbClr val="FFC000"/>
                </a:solidFill>
              </a:rPr>
              <a:t>Agenda</a:t>
            </a:r>
            <a:endParaRPr lang="en-US" sz="3600" dirty="0">
              <a:solidFill>
                <a:srgbClr val="FFC000"/>
              </a:solidFill>
            </a:endParaRPr>
          </a:p>
        </p:txBody>
      </p:sp>
      <p:sp>
        <p:nvSpPr>
          <p:cNvPr id="3" name="Text Placeholder 2"/>
          <p:cNvSpPr>
            <a:spLocks noGrp="1"/>
          </p:cNvSpPr>
          <p:nvPr>
            <p:ph type="body" sz="half" idx="2"/>
          </p:nvPr>
        </p:nvSpPr>
        <p:spPr>
          <a:xfrm>
            <a:off x="685800" y="2133600"/>
            <a:ext cx="7772400" cy="3810000"/>
          </a:xfrm>
        </p:spPr>
        <p:txBody>
          <a:bodyPr>
            <a:normAutofit lnSpcReduction="10000"/>
          </a:bodyPr>
          <a:lstStyle/>
          <a:p>
            <a:pPr>
              <a:lnSpc>
                <a:spcPct val="80000"/>
              </a:lnSpc>
              <a:buFont typeface="Arial" pitchFamily="34" charset="0"/>
              <a:buChar char="•"/>
            </a:pPr>
            <a:r>
              <a:rPr lang="en-US" sz="3200" dirty="0" smtClean="0">
                <a:latin typeface="Century" panose="02040604050505020304" pitchFamily="18" charset="0"/>
              </a:rPr>
              <a:t>  What </a:t>
            </a:r>
            <a:r>
              <a:rPr lang="en-US" sz="3200" dirty="0">
                <a:latin typeface="Century" panose="02040604050505020304" pitchFamily="18" charset="0"/>
              </a:rPr>
              <a:t>is Title I</a:t>
            </a:r>
            <a:r>
              <a:rPr lang="en-US" sz="3200" dirty="0" smtClean="0">
                <a:latin typeface="Century" panose="02040604050505020304" pitchFamily="18" charset="0"/>
              </a:rPr>
              <a:t>?</a:t>
            </a:r>
            <a:endParaRPr lang="en-US" sz="3200" dirty="0">
              <a:latin typeface="Century" panose="02040604050505020304" pitchFamily="18" charset="0"/>
            </a:endParaRPr>
          </a:p>
          <a:p>
            <a:pPr>
              <a:lnSpc>
                <a:spcPct val="80000"/>
              </a:lnSpc>
              <a:buFont typeface="Arial" pitchFamily="34" charset="0"/>
              <a:buChar char="•"/>
            </a:pPr>
            <a:r>
              <a:rPr lang="en-US" sz="3200" dirty="0" smtClean="0">
                <a:latin typeface="Century" panose="02040604050505020304" pitchFamily="18" charset="0"/>
              </a:rPr>
              <a:t>  Goals </a:t>
            </a:r>
            <a:r>
              <a:rPr lang="en-US" sz="3200" dirty="0">
                <a:latin typeface="Century" panose="02040604050505020304" pitchFamily="18" charset="0"/>
              </a:rPr>
              <a:t>of Title I</a:t>
            </a:r>
          </a:p>
          <a:p>
            <a:pPr>
              <a:lnSpc>
                <a:spcPct val="80000"/>
              </a:lnSpc>
              <a:buFont typeface="Arial" pitchFamily="34" charset="0"/>
              <a:buChar char="•"/>
            </a:pPr>
            <a:r>
              <a:rPr lang="en-US" sz="3200" dirty="0" smtClean="0">
                <a:latin typeface="Century" panose="02040604050505020304" pitchFamily="18" charset="0"/>
              </a:rPr>
              <a:t>  How </a:t>
            </a:r>
            <a:r>
              <a:rPr lang="en-US" sz="3200" dirty="0">
                <a:latin typeface="Century" panose="02040604050505020304" pitchFamily="18" charset="0"/>
              </a:rPr>
              <a:t>are Title I funds allocated to </a:t>
            </a:r>
            <a:r>
              <a:rPr lang="en-US" sz="3200" dirty="0" smtClean="0">
                <a:latin typeface="Century" panose="02040604050505020304" pitchFamily="18" charset="0"/>
              </a:rPr>
              <a:t>the school</a:t>
            </a:r>
            <a:r>
              <a:rPr lang="en-US" sz="3200" dirty="0">
                <a:latin typeface="Century" panose="02040604050505020304" pitchFamily="18" charset="0"/>
              </a:rPr>
              <a:t>?</a:t>
            </a:r>
          </a:p>
          <a:p>
            <a:pPr>
              <a:lnSpc>
                <a:spcPct val="80000"/>
              </a:lnSpc>
              <a:buFont typeface="Arial" pitchFamily="34" charset="0"/>
              <a:buChar char="•"/>
            </a:pPr>
            <a:r>
              <a:rPr lang="en-US" sz="3200" dirty="0" smtClean="0">
                <a:latin typeface="Century" panose="02040604050505020304" pitchFamily="18" charset="0"/>
              </a:rPr>
              <a:t>  What </a:t>
            </a:r>
            <a:r>
              <a:rPr lang="en-US" sz="3200" dirty="0">
                <a:latin typeface="Century" panose="02040604050505020304" pitchFamily="18" charset="0"/>
              </a:rPr>
              <a:t>services does Title provide?</a:t>
            </a:r>
          </a:p>
          <a:p>
            <a:pPr>
              <a:lnSpc>
                <a:spcPct val="80000"/>
              </a:lnSpc>
              <a:buFont typeface="Arial" pitchFamily="34" charset="0"/>
              <a:buChar char="•"/>
            </a:pPr>
            <a:r>
              <a:rPr lang="en-US" sz="3200" dirty="0" smtClean="0">
                <a:latin typeface="Century" panose="02040604050505020304" pitchFamily="18" charset="0"/>
              </a:rPr>
              <a:t>  Parent </a:t>
            </a:r>
            <a:r>
              <a:rPr lang="en-US" sz="3200" dirty="0">
                <a:latin typeface="Century" panose="02040604050505020304" pitchFamily="18" charset="0"/>
              </a:rPr>
              <a:t>Rights under Title I</a:t>
            </a:r>
          </a:p>
          <a:p>
            <a:pPr>
              <a:lnSpc>
                <a:spcPct val="80000"/>
              </a:lnSpc>
              <a:buFont typeface="Arial" pitchFamily="34" charset="0"/>
              <a:buChar char="•"/>
            </a:pPr>
            <a:r>
              <a:rPr lang="en-US" sz="3200" dirty="0" smtClean="0">
                <a:latin typeface="Century" panose="02040604050505020304" pitchFamily="18" charset="0"/>
              </a:rPr>
              <a:t>  Parent </a:t>
            </a:r>
            <a:r>
              <a:rPr lang="en-US" sz="3200" dirty="0">
                <a:latin typeface="Century" panose="02040604050505020304" pitchFamily="18" charset="0"/>
              </a:rPr>
              <a:t>Involvement Policy</a:t>
            </a:r>
          </a:p>
          <a:p>
            <a:pPr>
              <a:lnSpc>
                <a:spcPct val="80000"/>
              </a:lnSpc>
              <a:buFont typeface="Arial" pitchFamily="34" charset="0"/>
              <a:buChar char="•"/>
            </a:pPr>
            <a:r>
              <a:rPr lang="en-US" sz="3200" dirty="0" smtClean="0">
                <a:latin typeface="Century" panose="02040604050505020304" pitchFamily="18" charset="0"/>
              </a:rPr>
              <a:t>  Parent </a:t>
            </a:r>
            <a:r>
              <a:rPr lang="en-US" sz="3200" dirty="0">
                <a:latin typeface="Century" panose="02040604050505020304" pitchFamily="18" charset="0"/>
              </a:rPr>
              <a:t>School Compact</a:t>
            </a:r>
          </a:p>
          <a:p>
            <a:endParaRPr lang="en-US" dirty="0"/>
          </a:p>
        </p:txBody>
      </p:sp>
    </p:spTree>
    <p:extLst>
      <p:ext uri="{BB962C8B-B14F-4D97-AF65-F5344CB8AC3E}">
        <p14:creationId xmlns:p14="http://schemas.microsoft.com/office/powerpoint/2010/main" val="197186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3"/>
            <a:ext cx="7955280" cy="618067"/>
          </a:xfrm>
        </p:spPr>
        <p:txBody>
          <a:bodyPr/>
          <a:lstStyle/>
          <a:p>
            <a:pPr algn="ctr"/>
            <a:r>
              <a:rPr lang="en-US" dirty="0" smtClean="0">
                <a:solidFill>
                  <a:srgbClr val="00B050"/>
                </a:solidFill>
              </a:rPr>
              <a:t>What is Title </a:t>
            </a:r>
            <a:r>
              <a:rPr lang="en-US" dirty="0" smtClean="0">
                <a:solidFill>
                  <a:srgbClr val="00B050"/>
                </a:solidFill>
                <a:latin typeface="Century" panose="02040604050505020304" pitchFamily="18" charset="0"/>
              </a:rPr>
              <a:t>i</a:t>
            </a:r>
            <a:r>
              <a:rPr lang="en-US" dirty="0" smtClean="0">
                <a:solidFill>
                  <a:srgbClr val="00B050"/>
                </a:solidFill>
              </a:rPr>
              <a:t> ?</a:t>
            </a:r>
            <a:endParaRPr lang="en-US" dirty="0">
              <a:solidFill>
                <a:srgbClr val="00B050"/>
              </a:solidFill>
            </a:endParaRPr>
          </a:p>
        </p:txBody>
      </p:sp>
      <p:sp>
        <p:nvSpPr>
          <p:cNvPr id="3" name="Text Placeholder 2"/>
          <p:cNvSpPr>
            <a:spLocks noGrp="1"/>
          </p:cNvSpPr>
          <p:nvPr>
            <p:ph type="body" sz="half" idx="2"/>
          </p:nvPr>
        </p:nvSpPr>
        <p:spPr>
          <a:xfrm>
            <a:off x="685800" y="1981200"/>
            <a:ext cx="7772400" cy="3429000"/>
          </a:xfrm>
        </p:spPr>
        <p:txBody>
          <a:bodyPr>
            <a:normAutofit/>
          </a:bodyPr>
          <a:lstStyle/>
          <a:p>
            <a:r>
              <a:rPr lang="en-US" sz="2800" dirty="0">
                <a:latin typeface="Century" panose="02040604050505020304" pitchFamily="18" charset="0"/>
              </a:rPr>
              <a:t>Title I, Part A (Title I) of the Elementary and Secondary Education Act, as amended (ESEA) provides financial assistance to local educational agencies (LEAs) and schools with high numbers or high percentages of children from low-income families to help ensure that all children meet challenging state academic standards.</a:t>
            </a:r>
          </a:p>
          <a:p>
            <a:endParaRPr lang="en-US" dirty="0"/>
          </a:p>
        </p:txBody>
      </p:sp>
    </p:spTree>
    <p:extLst>
      <p:ext uri="{BB962C8B-B14F-4D97-AF65-F5344CB8AC3E}">
        <p14:creationId xmlns:p14="http://schemas.microsoft.com/office/powerpoint/2010/main" val="240062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Goals of Title </a:t>
            </a:r>
            <a:r>
              <a:rPr lang="en-US" dirty="0" smtClean="0">
                <a:solidFill>
                  <a:srgbClr val="0070C0"/>
                </a:solidFill>
                <a:latin typeface="Century" panose="02040604050505020304" pitchFamily="18" charset="0"/>
              </a:rPr>
              <a:t>I</a:t>
            </a:r>
            <a:endParaRPr lang="en-US" dirty="0">
              <a:solidFill>
                <a:srgbClr val="0070C0"/>
              </a:solidFill>
              <a:latin typeface="Century" panose="02040604050505020304" pitchFamily="18" charset="0"/>
            </a:endParaRPr>
          </a:p>
        </p:txBody>
      </p:sp>
      <p:sp>
        <p:nvSpPr>
          <p:cNvPr id="3" name="Content Placeholder 2"/>
          <p:cNvSpPr>
            <a:spLocks noGrp="1"/>
          </p:cNvSpPr>
          <p:nvPr>
            <p:ph idx="1"/>
          </p:nvPr>
        </p:nvSpPr>
        <p:spPr/>
        <p:txBody>
          <a:bodyPr>
            <a:normAutofit lnSpcReduction="10000"/>
          </a:bodyPr>
          <a:lstStyle/>
          <a:p>
            <a:r>
              <a:rPr lang="en-US" sz="3600" dirty="0" smtClean="0"/>
              <a:t>Increase academic achievement</a:t>
            </a:r>
          </a:p>
          <a:p>
            <a:r>
              <a:rPr lang="en-US" sz="3600" dirty="0" smtClean="0"/>
              <a:t>Requires that schools be accountable</a:t>
            </a:r>
          </a:p>
          <a:p>
            <a:r>
              <a:rPr lang="en-US" sz="3600" dirty="0" smtClean="0"/>
              <a:t>Requires that parents are provided assistance in  understanding how well their school and their child is performing</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0" y="1371600"/>
            <a:ext cx="8686800" cy="4754563"/>
          </a:xfrm>
        </p:spPr>
        <p:txBody>
          <a:bodyPr/>
          <a:lstStyle/>
          <a:p>
            <a:pPr marL="457200" indent="-457200" algn="l" eaLnBrk="1" hangingPunct="1">
              <a:buSzPct val="155000"/>
              <a:buFont typeface="Arial" pitchFamily="34" charset="0"/>
              <a:buChar char="•"/>
            </a:pPr>
            <a:r>
              <a:rPr lang="en-US" sz="2800" dirty="0" smtClean="0">
                <a:latin typeface="Century" panose="02040604050505020304" pitchFamily="18" charset="0"/>
                <a:ea typeface="Helvetica"/>
                <a:cs typeface="Helvetica"/>
                <a:sym typeface="Helvetica"/>
              </a:rPr>
              <a:t>Title I funds are targeted to schools with high numbers of children from low income families.</a:t>
            </a:r>
          </a:p>
          <a:p>
            <a:pPr marL="457200" indent="-457200" algn="l" eaLnBrk="1" hangingPunct="1">
              <a:buSzPct val="155000"/>
              <a:buFont typeface="Arial" pitchFamily="34" charset="0"/>
              <a:buChar char="•"/>
            </a:pPr>
            <a:endParaRPr lang="en-US" sz="2800" dirty="0" smtClean="0">
              <a:latin typeface="Century" panose="02040604050505020304" pitchFamily="18" charset="0"/>
              <a:sym typeface="Helvetica"/>
            </a:endParaRPr>
          </a:p>
          <a:p>
            <a:pPr marL="457200" indent="-457200" algn="l" eaLnBrk="1" hangingPunct="1">
              <a:buSzPct val="155000"/>
              <a:buFont typeface="Arial" pitchFamily="34" charset="0"/>
              <a:buChar char="•"/>
            </a:pPr>
            <a:r>
              <a:rPr lang="en-US" sz="2800" dirty="0" smtClean="0">
                <a:latin typeface="Century" panose="02040604050505020304" pitchFamily="18" charset="0"/>
                <a:ea typeface="Helvetica"/>
                <a:cs typeface="Helvetica"/>
                <a:sym typeface="Helvetica"/>
              </a:rPr>
              <a:t>Approximately 48,000 public schools (58%) receive Title I funds.</a:t>
            </a:r>
          </a:p>
          <a:p>
            <a:pPr marL="457200" indent="-457200" algn="l" eaLnBrk="1" hangingPunct="1">
              <a:buSzPct val="155000"/>
              <a:buFont typeface="Arial" pitchFamily="34" charset="0"/>
              <a:buChar char="•"/>
            </a:pPr>
            <a:endParaRPr lang="en-US" sz="2800" dirty="0" smtClean="0">
              <a:latin typeface="Century" panose="02040604050505020304" pitchFamily="18" charset="0"/>
              <a:sym typeface="Helvetica"/>
            </a:endParaRPr>
          </a:p>
          <a:p>
            <a:pPr marL="457200" indent="-457200" algn="l" eaLnBrk="1" hangingPunct="1">
              <a:buSzPct val="155000"/>
              <a:buFont typeface="Arial" pitchFamily="34" charset="0"/>
              <a:buChar char="•"/>
            </a:pPr>
            <a:r>
              <a:rPr lang="en-US" sz="2800" dirty="0" smtClean="0">
                <a:latin typeface="Century" panose="02040604050505020304" pitchFamily="18" charset="0"/>
                <a:ea typeface="Helvetica"/>
                <a:cs typeface="Helvetica"/>
                <a:sym typeface="Helvetica"/>
              </a:rPr>
              <a:t>Title I serves </a:t>
            </a:r>
            <a:r>
              <a:rPr lang="en-US" sz="2800" b="1" dirty="0" smtClean="0">
                <a:latin typeface="Century" panose="02040604050505020304" pitchFamily="18" charset="0"/>
                <a:ea typeface="Helvetica"/>
                <a:cs typeface="Helvetica"/>
                <a:sym typeface="Helvetica"/>
              </a:rPr>
              <a:t>12.4 million</a:t>
            </a:r>
            <a:r>
              <a:rPr lang="en-US" sz="2800" dirty="0" smtClean="0">
                <a:latin typeface="Century" panose="02040604050505020304" pitchFamily="18" charset="0"/>
                <a:ea typeface="Helvetica"/>
                <a:cs typeface="Helvetica"/>
                <a:sym typeface="Helvetica"/>
              </a:rPr>
              <a:t> public school students.</a:t>
            </a:r>
            <a:endParaRPr lang="en-US" sz="2800" dirty="0" smtClean="0">
              <a:latin typeface="Century" panose="02040604050505020304" pitchFamily="18" charset="0"/>
              <a:sym typeface="Helvetica"/>
            </a:endParaRPr>
          </a:p>
          <a:p>
            <a:pPr marL="457200" indent="-457200" algn="l" eaLnBrk="1" hangingPunct="1">
              <a:buFont typeface="Arial" pitchFamily="34" charset="0"/>
              <a:buChar cha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left)">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2057400"/>
          </a:xfrm>
        </p:spPr>
        <p:txBody>
          <a:bodyPr>
            <a:normAutofit/>
          </a:bodyPr>
          <a:lstStyle/>
          <a:p>
            <a:pPr algn="ctr"/>
            <a:endParaRPr lang="en-US" sz="2800" dirty="0">
              <a:latin typeface="Century" panose="02040604050505020304" pitchFamily="18" charset="0"/>
            </a:endParaRPr>
          </a:p>
        </p:txBody>
      </p:sp>
      <p:sp>
        <p:nvSpPr>
          <p:cNvPr id="4099" name="Rectangle 3"/>
          <p:cNvSpPr>
            <a:spLocks noGrp="1" noChangeArrowheads="1"/>
          </p:cNvSpPr>
          <p:nvPr>
            <p:ph idx="1"/>
          </p:nvPr>
        </p:nvSpPr>
        <p:spPr>
          <a:xfrm>
            <a:off x="457200" y="2590800"/>
            <a:ext cx="8229600" cy="3535363"/>
          </a:xfrm>
        </p:spPr>
        <p:txBody>
          <a:bodyPr/>
          <a:lstStyle/>
          <a:p>
            <a:pPr marL="596900" indent="-436563">
              <a:buNone/>
            </a:pPr>
            <a:r>
              <a:rPr lang="en-US" sz="2800" b="1" dirty="0" smtClean="0">
                <a:latin typeface="Century" panose="02040604050505020304" pitchFamily="18" charset="0"/>
                <a:ea typeface="Helvetica"/>
                <a:cs typeface="Helvetica"/>
                <a:sym typeface="Helvetica"/>
              </a:rPr>
              <a:t>School wide programs</a:t>
            </a:r>
            <a:r>
              <a:rPr lang="en-US" sz="2800" dirty="0" smtClean="0">
                <a:latin typeface="Century" panose="02040604050505020304" pitchFamily="18" charset="0"/>
                <a:ea typeface="Helvetica"/>
                <a:cs typeface="Helvetica"/>
                <a:sym typeface="Helvetica"/>
              </a:rPr>
              <a:t> – Schools with more than 40% low income students can choose to have this program that serves all students in the school.</a:t>
            </a:r>
          </a:p>
          <a:p>
            <a:pPr marL="596900" indent="-436563">
              <a:buNone/>
            </a:pPr>
            <a:endParaRPr lang="en-US" sz="2800" dirty="0" smtClean="0">
              <a:latin typeface="Century" panose="02040604050505020304" pitchFamily="18" charset="0"/>
            </a:endParaRPr>
          </a:p>
          <a:p>
            <a:pPr marL="596900" indent="-436563">
              <a:buNone/>
            </a:pPr>
            <a:r>
              <a:rPr lang="en-US" sz="2800" dirty="0" smtClean="0">
                <a:latin typeface="Century" panose="02040604050505020304" pitchFamily="18" charset="0"/>
              </a:rPr>
              <a:t>All </a:t>
            </a:r>
            <a:r>
              <a:rPr lang="en-US" sz="2800" dirty="0">
                <a:latin typeface="Century" panose="02040604050505020304" pitchFamily="18" charset="0"/>
              </a:rPr>
              <a:t>of the Elementary Schools in Oak Ridge have school wide </a:t>
            </a:r>
            <a:r>
              <a:rPr lang="en-US" sz="2800" dirty="0" smtClean="0">
                <a:latin typeface="Century" panose="02040604050505020304" pitchFamily="18" charset="0"/>
              </a:rPr>
              <a:t>Title </a:t>
            </a:r>
            <a:r>
              <a:rPr lang="en-US" sz="2800" dirty="0">
                <a:latin typeface="Century" panose="02040604050505020304" pitchFamily="18" charset="0"/>
              </a:rPr>
              <a:t>I programs.</a:t>
            </a:r>
          </a:p>
          <a:p>
            <a:pPr marL="596900" indent="-436563">
              <a:buNone/>
            </a:pPr>
            <a:endParaRPr lang="en-US" dirty="0" smtClean="0">
              <a:sym typeface="Helvetic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914400"/>
          </a:xfrm>
        </p:spPr>
        <p:txBody>
          <a:bodyPr/>
          <a:lstStyle/>
          <a:p>
            <a:pPr algn="ctr"/>
            <a:r>
              <a:rPr lang="en-US" dirty="0" smtClean="0">
                <a:solidFill>
                  <a:srgbClr val="7030A0"/>
                </a:solidFill>
              </a:rPr>
              <a:t>Assessments</a:t>
            </a:r>
            <a:endParaRPr lang="en-US" dirty="0">
              <a:solidFill>
                <a:srgbClr val="7030A0"/>
              </a:solidFill>
            </a:endParaRPr>
          </a:p>
        </p:txBody>
      </p:sp>
      <p:sp>
        <p:nvSpPr>
          <p:cNvPr id="4099" name="Rectangle 3"/>
          <p:cNvSpPr>
            <a:spLocks noGrp="1" noChangeArrowheads="1"/>
          </p:cNvSpPr>
          <p:nvPr>
            <p:ph idx="1"/>
          </p:nvPr>
        </p:nvSpPr>
        <p:spPr>
          <a:xfrm>
            <a:off x="0" y="1981200"/>
            <a:ext cx="9144000" cy="4038600"/>
          </a:xfrm>
        </p:spPr>
        <p:txBody>
          <a:bodyPr>
            <a:normAutofit lnSpcReduction="10000"/>
          </a:bodyPr>
          <a:lstStyle/>
          <a:p>
            <a:pPr marL="434975" indent="-28575"/>
            <a:r>
              <a:rPr lang="en-US" sz="2800" dirty="0" smtClean="0">
                <a:latin typeface="Century" panose="02040604050505020304" pitchFamily="18" charset="0"/>
              </a:rPr>
              <a:t>  Title I requires that students are tested in reading and math every year in grades 3 through 8</a:t>
            </a:r>
          </a:p>
          <a:p>
            <a:pPr marL="434975" indent="-28575"/>
            <a:endParaRPr lang="en-US" sz="2800" dirty="0" smtClean="0">
              <a:latin typeface="Century" panose="02040604050505020304" pitchFamily="18" charset="0"/>
            </a:endParaRPr>
          </a:p>
          <a:p>
            <a:pPr marL="434975" indent="-28575"/>
            <a:r>
              <a:rPr lang="en-US" sz="2800" dirty="0" smtClean="0">
                <a:latin typeface="Century" panose="02040604050505020304" pitchFamily="18" charset="0"/>
              </a:rPr>
              <a:t>  Title I requires that students in grades 9-11 are tested at least once in reading and math.</a:t>
            </a:r>
          </a:p>
          <a:p>
            <a:pPr marL="434975" indent="-28575"/>
            <a:endParaRPr lang="en-US" sz="2800" dirty="0" smtClean="0">
              <a:latin typeface="Century" panose="02040604050505020304" pitchFamily="18" charset="0"/>
            </a:endParaRPr>
          </a:p>
          <a:p>
            <a:pPr marL="434975" indent="-28575"/>
            <a:r>
              <a:rPr lang="en-US" sz="2800" dirty="0" smtClean="0">
                <a:latin typeface="Century" panose="02040604050505020304" pitchFamily="18" charset="0"/>
              </a:rPr>
              <a:t>  Students who are limited English Learners (ELL) have to have tests of English proficiency to measure oral language, reading and writing skills in English.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rgbClr val="FF0000"/>
                </a:solidFill>
              </a:rPr>
              <a:t>Teacher Qualifications</a:t>
            </a:r>
            <a:endParaRPr lang="en-US" dirty="0">
              <a:solidFill>
                <a:srgbClr val="FF0000"/>
              </a:solidFill>
            </a:endParaRPr>
          </a:p>
        </p:txBody>
      </p:sp>
      <p:sp>
        <p:nvSpPr>
          <p:cNvPr id="5" name="Content Placeholder 4"/>
          <p:cNvSpPr>
            <a:spLocks noGrp="1"/>
          </p:cNvSpPr>
          <p:nvPr>
            <p:ph idx="1"/>
          </p:nvPr>
        </p:nvSpPr>
        <p:spPr/>
        <p:txBody>
          <a:bodyPr/>
          <a:lstStyle/>
          <a:p>
            <a:pPr marL="406400" indent="0">
              <a:lnSpc>
                <a:spcPct val="200000"/>
              </a:lnSpc>
              <a:spcBef>
                <a:spcPts val="600"/>
              </a:spcBef>
              <a:buSzPct val="155000"/>
              <a:buBlip>
                <a:blip r:embed="rId2"/>
              </a:buBlip>
            </a:pPr>
            <a:r>
              <a:rPr lang="en-US" dirty="0" smtClean="0">
                <a:latin typeface="News Gothic MT"/>
                <a:sym typeface="News Gothic MT"/>
              </a:rPr>
              <a:t>Competency in subjects taught</a:t>
            </a:r>
          </a:p>
          <a:p>
            <a:pPr marL="406400" indent="0">
              <a:lnSpc>
                <a:spcPct val="200000"/>
              </a:lnSpc>
              <a:spcBef>
                <a:spcPts val="600"/>
              </a:spcBef>
              <a:buSzPct val="155000"/>
              <a:buBlip>
                <a:blip r:embed="rId2"/>
              </a:buBlip>
            </a:pPr>
            <a:r>
              <a:rPr lang="en-US" dirty="0" smtClean="0">
                <a:latin typeface="News Gothic MT"/>
                <a:sym typeface="News Gothic MT"/>
              </a:rPr>
              <a:t>Passed state tests</a:t>
            </a:r>
          </a:p>
          <a:p>
            <a:pPr marL="406400" indent="0">
              <a:lnSpc>
                <a:spcPct val="200000"/>
              </a:lnSpc>
              <a:spcBef>
                <a:spcPts val="600"/>
              </a:spcBef>
              <a:buSzPct val="155000"/>
              <a:buBlip>
                <a:blip r:embed="rId2"/>
              </a:buBlip>
            </a:pPr>
            <a:r>
              <a:rPr lang="en-US" dirty="0" smtClean="0">
                <a:latin typeface="News Gothic MT"/>
                <a:sym typeface="News Gothic MT"/>
              </a:rPr>
              <a:t>Full certification</a:t>
            </a:r>
          </a:p>
          <a:p>
            <a:pPr marL="406400" indent="0">
              <a:lnSpc>
                <a:spcPct val="200000"/>
              </a:lnSpc>
              <a:spcBef>
                <a:spcPts val="600"/>
              </a:spcBef>
              <a:buSzPct val="155000"/>
              <a:buBlip>
                <a:blip r:embed="rId2"/>
              </a:buBlip>
            </a:pPr>
            <a:r>
              <a:rPr lang="en-US" dirty="0" smtClean="0">
                <a:latin typeface="News Gothic MT"/>
                <a:sym typeface="News Gothic MT"/>
              </a:rPr>
              <a:t>College degree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a:solidFill>
                  <a:srgbClr val="92D050"/>
                </a:solidFill>
              </a:rPr>
              <a:t>What services are provided by Title I in our school?</a:t>
            </a:r>
            <a:r>
              <a:rPr lang="en-US" dirty="0">
                <a:solidFill>
                  <a:srgbClr val="FF0000"/>
                </a:solidFill>
              </a:rPr>
              <a:t/>
            </a:r>
            <a:br>
              <a:rPr lang="en-US" dirty="0">
                <a:solidFill>
                  <a:srgbClr val="FF0000"/>
                </a:solidFill>
              </a:rPr>
            </a:br>
            <a:endParaRPr lang="en-US" dirty="0"/>
          </a:p>
        </p:txBody>
      </p:sp>
      <p:sp>
        <p:nvSpPr>
          <p:cNvPr id="3" name="Text Placeholder 2"/>
          <p:cNvSpPr>
            <a:spLocks noGrp="1"/>
          </p:cNvSpPr>
          <p:nvPr>
            <p:ph type="body" idx="1"/>
          </p:nvPr>
        </p:nvSpPr>
        <p:spPr/>
        <p:txBody>
          <a:bodyPr/>
          <a:lstStyle/>
          <a:p>
            <a:r>
              <a:rPr lang="en-US" dirty="0" smtClean="0"/>
              <a:t>Math</a:t>
            </a:r>
            <a:endParaRPr lang="en-US" dirty="0"/>
          </a:p>
        </p:txBody>
      </p:sp>
      <p:sp>
        <p:nvSpPr>
          <p:cNvPr id="4" name="Text Placeholder 3"/>
          <p:cNvSpPr>
            <a:spLocks noGrp="1"/>
          </p:cNvSpPr>
          <p:nvPr>
            <p:ph type="body" sz="half" idx="15"/>
          </p:nvPr>
        </p:nvSpPr>
        <p:spPr/>
        <p:txBody>
          <a:bodyPr>
            <a:normAutofit/>
          </a:bodyPr>
          <a:lstStyle/>
          <a:p>
            <a:r>
              <a:rPr lang="en-US" sz="1600" dirty="0" smtClean="0">
                <a:latin typeface="Century" panose="02040604050505020304" pitchFamily="18" charset="0"/>
              </a:rPr>
              <a:t>A math interventionist 4 days per week.</a:t>
            </a:r>
            <a:endParaRPr lang="en-US" sz="1600" dirty="0">
              <a:latin typeface="Century" panose="02040604050505020304" pitchFamily="18" charset="0"/>
            </a:endParaRPr>
          </a:p>
        </p:txBody>
      </p:sp>
      <p:sp>
        <p:nvSpPr>
          <p:cNvPr id="5" name="Text Placeholder 4"/>
          <p:cNvSpPr>
            <a:spLocks noGrp="1"/>
          </p:cNvSpPr>
          <p:nvPr>
            <p:ph type="body" sz="quarter" idx="3"/>
          </p:nvPr>
        </p:nvSpPr>
        <p:spPr/>
        <p:txBody>
          <a:bodyPr/>
          <a:lstStyle/>
          <a:p>
            <a:r>
              <a:rPr lang="en-US" dirty="0" smtClean="0"/>
              <a:t>Reading</a:t>
            </a:r>
            <a:endParaRPr lang="en-US" dirty="0"/>
          </a:p>
        </p:txBody>
      </p:sp>
      <p:sp>
        <p:nvSpPr>
          <p:cNvPr id="6" name="Text Placeholder 5"/>
          <p:cNvSpPr>
            <a:spLocks noGrp="1"/>
          </p:cNvSpPr>
          <p:nvPr>
            <p:ph type="body" sz="half" idx="16"/>
          </p:nvPr>
        </p:nvSpPr>
        <p:spPr/>
        <p:txBody>
          <a:bodyPr>
            <a:normAutofit/>
          </a:bodyPr>
          <a:lstStyle/>
          <a:p>
            <a:r>
              <a:rPr lang="en-US" sz="1600" dirty="0" smtClean="0">
                <a:latin typeface="Century" panose="02040604050505020304" pitchFamily="18" charset="0"/>
              </a:rPr>
              <a:t>A reading interventionist 4 days per week.</a:t>
            </a:r>
          </a:p>
          <a:p>
            <a:r>
              <a:rPr lang="en-US" sz="1600" dirty="0" smtClean="0">
                <a:latin typeface="Century" panose="02040604050505020304" pitchFamily="18" charset="0"/>
              </a:rPr>
              <a:t>A reading interventionist 2 ½ days per week.</a:t>
            </a:r>
            <a:endParaRPr lang="en-US" sz="1600" dirty="0">
              <a:latin typeface="Century" panose="02040604050505020304" pitchFamily="18" charset="0"/>
            </a:endParaRPr>
          </a:p>
        </p:txBody>
      </p:sp>
      <p:sp>
        <p:nvSpPr>
          <p:cNvPr id="7" name="Text Placeholder 6"/>
          <p:cNvSpPr>
            <a:spLocks noGrp="1"/>
          </p:cNvSpPr>
          <p:nvPr>
            <p:ph type="body" sz="quarter" idx="13"/>
          </p:nvPr>
        </p:nvSpPr>
        <p:spPr/>
        <p:txBody>
          <a:bodyPr/>
          <a:lstStyle/>
          <a:p>
            <a:r>
              <a:rPr lang="en-US" dirty="0" smtClean="0"/>
              <a:t>Support</a:t>
            </a:r>
            <a:endParaRPr lang="en-US" dirty="0"/>
          </a:p>
        </p:txBody>
      </p:sp>
      <p:sp>
        <p:nvSpPr>
          <p:cNvPr id="8" name="Text Placeholder 7"/>
          <p:cNvSpPr>
            <a:spLocks noGrp="1"/>
          </p:cNvSpPr>
          <p:nvPr>
            <p:ph type="body" sz="half" idx="17"/>
          </p:nvPr>
        </p:nvSpPr>
        <p:spPr/>
        <p:txBody>
          <a:bodyPr>
            <a:normAutofit/>
          </a:bodyPr>
          <a:lstStyle/>
          <a:p>
            <a:r>
              <a:rPr lang="en-US" sz="1600" dirty="0" smtClean="0">
                <a:latin typeface="Century" panose="02040604050505020304" pitchFamily="18" charset="0"/>
              </a:rPr>
              <a:t>Title I family involvement Liaison.</a:t>
            </a:r>
          </a:p>
          <a:p>
            <a:r>
              <a:rPr lang="en-US" sz="1600" dirty="0" smtClean="0">
                <a:latin typeface="Century" panose="02040604050505020304" pitchFamily="18" charset="0"/>
              </a:rPr>
              <a:t>Money for parent workshops.</a:t>
            </a:r>
          </a:p>
          <a:p>
            <a:r>
              <a:rPr lang="en-US" sz="1600" dirty="0" smtClean="0">
                <a:latin typeface="Century" panose="02040604050505020304" pitchFamily="18" charset="0"/>
              </a:rPr>
              <a:t>Money for instructional supplies and materials.</a:t>
            </a:r>
          </a:p>
          <a:p>
            <a:r>
              <a:rPr lang="en-US" sz="1600" dirty="0" smtClean="0">
                <a:latin typeface="Century" panose="02040604050505020304" pitchFamily="18" charset="0"/>
              </a:rPr>
              <a:t>Money for professional development for staff.</a:t>
            </a:r>
          </a:p>
          <a:p>
            <a:r>
              <a:rPr lang="en-US" sz="1600" dirty="0" smtClean="0">
                <a:latin typeface="Century" panose="02040604050505020304" pitchFamily="18" charset="0"/>
              </a:rPr>
              <a:t>Loan forgiveness programs for teachers.</a:t>
            </a:r>
            <a:endParaRPr lang="en-US" sz="1600" dirty="0">
              <a:latin typeface="Century" panose="02040604050505020304" pitchFamily="18" charset="0"/>
            </a:endParaRPr>
          </a:p>
        </p:txBody>
      </p:sp>
    </p:spTree>
    <p:extLst>
      <p:ext uri="{BB962C8B-B14F-4D97-AF65-F5344CB8AC3E}">
        <p14:creationId xmlns:p14="http://schemas.microsoft.com/office/powerpoint/2010/main" val="268291133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455</TotalTime>
  <Words>722</Words>
  <Application>Microsoft Office PowerPoint</Application>
  <PresentationFormat>On-screen Show (4:3)</PresentationFormat>
  <Paragraphs>97</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vt:lpstr>
      <vt:lpstr>Century Gothic</vt:lpstr>
      <vt:lpstr>Helvetica</vt:lpstr>
      <vt:lpstr>News Gothic MT</vt:lpstr>
      <vt:lpstr>Vapor Trail</vt:lpstr>
      <vt:lpstr>Linden Elementary Title I Parent Night</vt:lpstr>
      <vt:lpstr>Agenda</vt:lpstr>
      <vt:lpstr>What is Title i ?</vt:lpstr>
      <vt:lpstr>Goals of Title I</vt:lpstr>
      <vt:lpstr>PowerPoint Presentation</vt:lpstr>
      <vt:lpstr>PowerPoint Presentation</vt:lpstr>
      <vt:lpstr>Assessments</vt:lpstr>
      <vt:lpstr>Teacher Qualifications</vt:lpstr>
      <vt:lpstr>What services are provided by Title I in our school? </vt:lpstr>
      <vt:lpstr>Parent Rights Under Title I</vt:lpstr>
      <vt:lpstr>Parent Involvement Funding</vt:lpstr>
      <vt:lpstr>School Parent Compacts</vt:lpstr>
      <vt:lpstr>Compacts should </vt:lpstr>
      <vt:lpstr>Other Requirements</vt:lpstr>
      <vt:lpstr>Please let us know if you would like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Annual Parent Night</dc:title>
  <dc:creator>James Dean</dc:creator>
  <cp:lastModifiedBy>Allison Peters</cp:lastModifiedBy>
  <cp:revision>46</cp:revision>
  <dcterms:created xsi:type="dcterms:W3CDTF">2013-08-06T14:14:56Z</dcterms:created>
  <dcterms:modified xsi:type="dcterms:W3CDTF">2018-01-29T14:30:43Z</dcterms:modified>
</cp:coreProperties>
</file>