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handoutMasterIdLst>
    <p:handoutMasterId r:id="rId31"/>
  </p:handoutMasterIdLst>
  <p:sldIdLst>
    <p:sldId id="256" r:id="rId5"/>
    <p:sldId id="257" r:id="rId6"/>
    <p:sldId id="258" r:id="rId7"/>
    <p:sldId id="260" r:id="rId8"/>
    <p:sldId id="259" r:id="rId9"/>
    <p:sldId id="261" r:id="rId10"/>
    <p:sldId id="266" r:id="rId11"/>
    <p:sldId id="268" r:id="rId12"/>
    <p:sldId id="269" r:id="rId13"/>
    <p:sldId id="270" r:id="rId14"/>
    <p:sldId id="271" r:id="rId15"/>
    <p:sldId id="272" r:id="rId16"/>
    <p:sldId id="262" r:id="rId17"/>
    <p:sldId id="263" r:id="rId18"/>
    <p:sldId id="265" r:id="rId19"/>
    <p:sldId id="264" r:id="rId20"/>
    <p:sldId id="273" r:id="rId21"/>
    <p:sldId id="274" r:id="rId22"/>
    <p:sldId id="267" r:id="rId23"/>
    <p:sldId id="275" r:id="rId24"/>
    <p:sldId id="277" r:id="rId25"/>
    <p:sldId id="276" r:id="rId26"/>
    <p:sldId id="279" r:id="rId27"/>
    <p:sldId id="280" r:id="rId28"/>
    <p:sldId id="281" r:id="rId29"/>
    <p:sldId id="282" r:id="rId30"/>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67"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05002C13-4BCE-41FE-8F67-3C0EEDE14710}" type="datetimeFigureOut">
              <a:rPr lang="en-US" smtClean="0"/>
              <a:t>1/22/2020</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C7376B64-9FB1-4B68-8C1E-A22E868A17E5}" type="slidenum">
              <a:rPr lang="en-US" smtClean="0"/>
              <a:t>‹#›</a:t>
            </a:fld>
            <a:endParaRPr lang="en-US"/>
          </a:p>
        </p:txBody>
      </p:sp>
    </p:spTree>
    <p:extLst>
      <p:ext uri="{BB962C8B-B14F-4D97-AF65-F5344CB8AC3E}">
        <p14:creationId xmlns:p14="http://schemas.microsoft.com/office/powerpoint/2010/main" val="21416807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F254751-17F1-45A3-889C-F63A0AAE1D3F}" type="datetimeFigureOut">
              <a:rPr lang="en-US" smtClean="0"/>
              <a:t>1/22/2020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BC6D385-95D0-42EE-9A9D-BBCE7056A47E}" type="slidenum">
              <a:rPr lang="en-US" smtClean="0"/>
              <a:t>‹#›</a:t>
            </a:fld>
            <a:endParaRPr lang="en-US"/>
          </a:p>
        </p:txBody>
      </p:sp>
    </p:spTree>
    <p:extLst>
      <p:ext uri="{BB962C8B-B14F-4D97-AF65-F5344CB8AC3E}">
        <p14:creationId xmlns:p14="http://schemas.microsoft.com/office/powerpoint/2010/main" val="130643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54751-17F1-45A3-889C-F63A0AAE1D3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6D385-95D0-42EE-9A9D-BBCE7056A47E}" type="slidenum">
              <a:rPr lang="en-US" smtClean="0"/>
              <a:t>‹#›</a:t>
            </a:fld>
            <a:endParaRPr lang="en-US"/>
          </a:p>
        </p:txBody>
      </p:sp>
    </p:spTree>
    <p:extLst>
      <p:ext uri="{BB962C8B-B14F-4D97-AF65-F5344CB8AC3E}">
        <p14:creationId xmlns:p14="http://schemas.microsoft.com/office/powerpoint/2010/main" val="2915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F254751-17F1-45A3-889C-F63A0AAE1D3F}" type="datetimeFigureOut">
              <a:rPr lang="en-US" smtClean="0"/>
              <a:t>1/22/2020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BC6D385-95D0-42EE-9A9D-BBCE7056A47E}" type="slidenum">
              <a:rPr lang="en-US" smtClean="0"/>
              <a:t>‹#›</a:t>
            </a:fld>
            <a:endParaRPr lang="en-US"/>
          </a:p>
        </p:txBody>
      </p:sp>
    </p:spTree>
    <p:extLst>
      <p:ext uri="{BB962C8B-B14F-4D97-AF65-F5344CB8AC3E}">
        <p14:creationId xmlns:p14="http://schemas.microsoft.com/office/powerpoint/2010/main" val="218337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54751-17F1-45A3-889C-F63A0AAE1D3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5BC6D385-95D0-42EE-9A9D-BBCE7056A47E}" type="slidenum">
              <a:rPr lang="en-US" smtClean="0"/>
              <a:t>‹#›</a:t>
            </a:fld>
            <a:endParaRPr lang="en-US"/>
          </a:p>
        </p:txBody>
      </p:sp>
    </p:spTree>
    <p:extLst>
      <p:ext uri="{BB962C8B-B14F-4D97-AF65-F5344CB8AC3E}">
        <p14:creationId xmlns:p14="http://schemas.microsoft.com/office/powerpoint/2010/main" val="2909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F254751-17F1-45A3-889C-F63A0AAE1D3F}" type="datetimeFigureOut">
              <a:rPr lang="en-US" smtClean="0"/>
              <a:t>1/22/2020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BC6D385-95D0-42EE-9A9D-BBCE7056A47E}" type="slidenum">
              <a:rPr lang="en-US" smtClean="0"/>
              <a:t>‹#›</a:t>
            </a:fld>
            <a:endParaRPr lang="en-US"/>
          </a:p>
        </p:txBody>
      </p:sp>
    </p:spTree>
    <p:extLst>
      <p:ext uri="{BB962C8B-B14F-4D97-AF65-F5344CB8AC3E}">
        <p14:creationId xmlns:p14="http://schemas.microsoft.com/office/powerpoint/2010/main" val="87627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254751-17F1-45A3-889C-F63A0AAE1D3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6D385-95D0-42EE-9A9D-BBCE7056A47E}" type="slidenum">
              <a:rPr lang="en-US" smtClean="0"/>
              <a:t>‹#›</a:t>
            </a:fld>
            <a:endParaRPr lang="en-US"/>
          </a:p>
        </p:txBody>
      </p:sp>
    </p:spTree>
    <p:extLst>
      <p:ext uri="{BB962C8B-B14F-4D97-AF65-F5344CB8AC3E}">
        <p14:creationId xmlns:p14="http://schemas.microsoft.com/office/powerpoint/2010/main" val="299763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254751-17F1-45A3-889C-F63A0AAE1D3F}"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6D385-95D0-42EE-9A9D-BBCE7056A47E}" type="slidenum">
              <a:rPr lang="en-US" smtClean="0"/>
              <a:t>‹#›</a:t>
            </a:fld>
            <a:endParaRPr lang="en-US"/>
          </a:p>
        </p:txBody>
      </p:sp>
    </p:spTree>
    <p:extLst>
      <p:ext uri="{BB962C8B-B14F-4D97-AF65-F5344CB8AC3E}">
        <p14:creationId xmlns:p14="http://schemas.microsoft.com/office/powerpoint/2010/main" val="108037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254751-17F1-45A3-889C-F63A0AAE1D3F}"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6D385-95D0-42EE-9A9D-BBCE7056A47E}" type="slidenum">
              <a:rPr lang="en-US" smtClean="0"/>
              <a:t>‹#›</a:t>
            </a:fld>
            <a:endParaRPr lang="en-US"/>
          </a:p>
        </p:txBody>
      </p:sp>
    </p:spTree>
    <p:extLst>
      <p:ext uri="{BB962C8B-B14F-4D97-AF65-F5344CB8AC3E}">
        <p14:creationId xmlns:p14="http://schemas.microsoft.com/office/powerpoint/2010/main" val="203998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54751-17F1-45A3-889C-F63A0AAE1D3F}"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6D385-95D0-42EE-9A9D-BBCE7056A47E}" type="slidenum">
              <a:rPr lang="en-US" smtClean="0"/>
              <a:t>‹#›</a:t>
            </a:fld>
            <a:endParaRPr lang="en-US"/>
          </a:p>
        </p:txBody>
      </p:sp>
    </p:spTree>
    <p:extLst>
      <p:ext uri="{BB962C8B-B14F-4D97-AF65-F5344CB8AC3E}">
        <p14:creationId xmlns:p14="http://schemas.microsoft.com/office/powerpoint/2010/main" val="247857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F254751-17F1-45A3-889C-F63A0AAE1D3F}" type="datetimeFigureOut">
              <a:rPr lang="en-US" smtClean="0"/>
              <a:t>1/22/2020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BC6D385-95D0-42EE-9A9D-BBCE7056A47E}" type="slidenum">
              <a:rPr lang="en-US" smtClean="0"/>
              <a:t>‹#›</a:t>
            </a:fld>
            <a:endParaRPr lang="en-US"/>
          </a:p>
        </p:txBody>
      </p:sp>
    </p:spTree>
    <p:extLst>
      <p:ext uri="{BB962C8B-B14F-4D97-AF65-F5344CB8AC3E}">
        <p14:creationId xmlns:p14="http://schemas.microsoft.com/office/powerpoint/2010/main" val="376748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254751-17F1-45A3-889C-F63A0AAE1D3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6D385-95D0-42EE-9A9D-BBCE7056A47E}" type="slidenum">
              <a:rPr lang="en-US" smtClean="0"/>
              <a:t>‹#›</a:t>
            </a:fld>
            <a:endParaRPr lang="en-US"/>
          </a:p>
        </p:txBody>
      </p:sp>
    </p:spTree>
    <p:extLst>
      <p:ext uri="{BB962C8B-B14F-4D97-AF65-F5344CB8AC3E}">
        <p14:creationId xmlns:p14="http://schemas.microsoft.com/office/powerpoint/2010/main" val="39001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F254751-17F1-45A3-889C-F63A0AAE1D3F}" type="datetimeFigureOut">
              <a:rPr lang="en-US" smtClean="0"/>
              <a:t>1/22/2020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BC6D385-95D0-42EE-9A9D-BBCE7056A47E}"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38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M6homrTDdW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9Dhg13QBOB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dutopia.org/blog/project-based-learning-getting-started-basics-andrew-mill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hnzCGNnU_W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based Learning 201</a:t>
            </a:r>
            <a:endParaRPr lang="en-US" dirty="0"/>
          </a:p>
        </p:txBody>
      </p:sp>
      <p:sp>
        <p:nvSpPr>
          <p:cNvPr id="3" name="Subtitle 2"/>
          <p:cNvSpPr>
            <a:spLocks noGrp="1"/>
          </p:cNvSpPr>
          <p:nvPr>
            <p:ph type="subTitle" idx="1"/>
          </p:nvPr>
        </p:nvSpPr>
        <p:spPr/>
        <p:txBody>
          <a:bodyPr/>
          <a:lstStyle/>
          <a:p>
            <a:r>
              <a:rPr lang="en-US" dirty="0" smtClean="0"/>
              <a:t>How do I start planning a pbl?</a:t>
            </a:r>
            <a:endParaRPr lang="en-US" dirty="0"/>
          </a:p>
        </p:txBody>
      </p:sp>
      <p:pic>
        <p:nvPicPr>
          <p:cNvPr id="1026" name="Picture 2" descr="Image result for planning a PB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677" y="3232343"/>
            <a:ext cx="4144576" cy="310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597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 Frames</a:t>
            </a:r>
            <a:endParaRPr lang="en-US" dirty="0"/>
          </a:p>
        </p:txBody>
      </p:sp>
      <p:sp>
        <p:nvSpPr>
          <p:cNvPr id="3" name="Content Placeholder 2"/>
          <p:cNvSpPr>
            <a:spLocks noGrp="1"/>
          </p:cNvSpPr>
          <p:nvPr>
            <p:ph idx="1"/>
          </p:nvPr>
        </p:nvSpPr>
        <p:spPr>
          <a:xfrm>
            <a:off x="518562" y="2017657"/>
            <a:ext cx="11092246" cy="4163938"/>
          </a:xfrm>
        </p:spPr>
        <p:txBody>
          <a:bodyPr>
            <a:normAutofit fontScale="92500" lnSpcReduction="20000"/>
          </a:bodyPr>
          <a:lstStyle/>
          <a:p>
            <a:r>
              <a:rPr lang="en-US" sz="2800" dirty="0" smtClean="0"/>
              <a:t>Can we </a:t>
            </a:r>
            <a:r>
              <a:rPr lang="en-US" sz="2800" dirty="0" smtClean="0">
                <a:solidFill>
                  <a:schemeClr val="accent2"/>
                </a:solidFill>
              </a:rPr>
              <a:t>design</a:t>
            </a:r>
            <a:r>
              <a:rPr lang="en-US" sz="2800" dirty="0" smtClean="0"/>
              <a:t> a ______ for/to do _____________?</a:t>
            </a:r>
          </a:p>
          <a:p>
            <a:pPr marL="0" indent="0">
              <a:buNone/>
            </a:pPr>
            <a:endParaRPr lang="en-US" sz="2800" dirty="0" smtClean="0"/>
          </a:p>
          <a:p>
            <a:r>
              <a:rPr lang="en-US" sz="2800" dirty="0" smtClean="0"/>
              <a:t>How can we </a:t>
            </a:r>
            <a:r>
              <a:rPr lang="en-US" sz="2800" dirty="0" smtClean="0">
                <a:solidFill>
                  <a:schemeClr val="accent2"/>
                </a:solidFill>
              </a:rPr>
              <a:t>create</a:t>
            </a:r>
            <a:r>
              <a:rPr lang="en-US" sz="2800" dirty="0" smtClean="0"/>
              <a:t> a _____________ for _____________ to </a:t>
            </a:r>
            <a:r>
              <a:rPr lang="en-US" sz="2800" dirty="0" smtClean="0">
                <a:solidFill>
                  <a:schemeClr val="accent2"/>
                </a:solidFill>
              </a:rPr>
              <a:t>demonstrate</a:t>
            </a:r>
            <a:r>
              <a:rPr lang="en-US" sz="2800" dirty="0" smtClean="0"/>
              <a:t> ______________?</a:t>
            </a:r>
          </a:p>
          <a:p>
            <a:endParaRPr lang="en-US" sz="2800" dirty="0" smtClean="0"/>
          </a:p>
          <a:p>
            <a:r>
              <a:rPr lang="en-US" sz="2800" dirty="0" smtClean="0"/>
              <a:t>How can we </a:t>
            </a:r>
            <a:r>
              <a:rPr lang="en-US" sz="2800" dirty="0" smtClean="0">
                <a:solidFill>
                  <a:schemeClr val="accent2"/>
                </a:solidFill>
              </a:rPr>
              <a:t>convince/persuade</a:t>
            </a:r>
            <a:r>
              <a:rPr lang="en-US" sz="2800" dirty="0" smtClean="0"/>
              <a:t> _______________ that/to ________________?</a:t>
            </a:r>
          </a:p>
          <a:p>
            <a:endParaRPr lang="en-US" sz="2800" dirty="0" smtClean="0"/>
          </a:p>
          <a:p>
            <a:r>
              <a:rPr lang="en-US" sz="2800" dirty="0" smtClean="0"/>
              <a:t>Can we </a:t>
            </a:r>
            <a:r>
              <a:rPr lang="en-US" sz="2800" dirty="0" smtClean="0">
                <a:solidFill>
                  <a:schemeClr val="accent2"/>
                </a:solidFill>
              </a:rPr>
              <a:t>adapt</a:t>
            </a:r>
            <a:r>
              <a:rPr lang="en-US" sz="2800" dirty="0" smtClean="0"/>
              <a:t> ______________ to do _____________?</a:t>
            </a:r>
            <a:endParaRPr lang="en-US" sz="2800" dirty="0"/>
          </a:p>
        </p:txBody>
      </p:sp>
      <p:sp>
        <p:nvSpPr>
          <p:cNvPr id="4" name="TextBox 3"/>
          <p:cNvSpPr txBox="1"/>
          <p:nvPr/>
        </p:nvSpPr>
        <p:spPr>
          <a:xfrm>
            <a:off x="8605382" y="6550223"/>
            <a:ext cx="5267194" cy="307777"/>
          </a:xfrm>
          <a:prstGeom prst="rect">
            <a:avLst/>
          </a:prstGeom>
          <a:noFill/>
        </p:spPr>
        <p:txBody>
          <a:bodyPr wrap="square" rtlCol="0">
            <a:spAutoFit/>
          </a:bodyPr>
          <a:lstStyle/>
          <a:p>
            <a:r>
              <a:rPr lang="en-US" sz="1400" i="1" dirty="0" smtClean="0"/>
              <a:t>- International Center for Leadership in Education</a:t>
            </a:r>
            <a:endParaRPr lang="en-US" sz="1400" i="1" dirty="0"/>
          </a:p>
        </p:txBody>
      </p:sp>
    </p:spTree>
    <p:extLst>
      <p:ext uri="{BB962C8B-B14F-4D97-AF65-F5344CB8AC3E}">
        <p14:creationId xmlns:p14="http://schemas.microsoft.com/office/powerpoint/2010/main" val="287912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 Examples</a:t>
            </a:r>
            <a:endParaRPr lang="en-US" dirty="0"/>
          </a:p>
        </p:txBody>
      </p:sp>
      <p:sp>
        <p:nvSpPr>
          <p:cNvPr id="3" name="Content Placeholder 2"/>
          <p:cNvSpPr>
            <a:spLocks noGrp="1"/>
          </p:cNvSpPr>
          <p:nvPr>
            <p:ph idx="1"/>
          </p:nvPr>
        </p:nvSpPr>
        <p:spPr>
          <a:xfrm>
            <a:off x="275573" y="2456068"/>
            <a:ext cx="11749413" cy="3678303"/>
          </a:xfrm>
        </p:spPr>
        <p:txBody>
          <a:bodyPr>
            <a:noAutofit/>
          </a:bodyPr>
          <a:lstStyle/>
          <a:p>
            <a:r>
              <a:rPr lang="en-US" sz="2400" dirty="0" smtClean="0"/>
              <a:t>How can we persuade the principal to extend our recess?</a:t>
            </a:r>
          </a:p>
          <a:p>
            <a:endParaRPr lang="en-US" sz="2400" dirty="0"/>
          </a:p>
          <a:p>
            <a:r>
              <a:rPr lang="en-US" sz="2400" dirty="0" smtClean="0"/>
              <a:t>How can we, as NASA scientists, write a proposal that recommends which planet should be explored by the next space probe?</a:t>
            </a:r>
          </a:p>
          <a:p>
            <a:pPr marL="0" indent="0">
              <a:buNone/>
            </a:pPr>
            <a:endParaRPr lang="en-US" sz="2400" dirty="0" smtClean="0"/>
          </a:p>
          <a:p>
            <a:r>
              <a:rPr lang="en-US" sz="2400" dirty="0" smtClean="0"/>
              <a:t>How can we, as responsible citizens, design and operate a business that will contribute to our community?</a:t>
            </a:r>
          </a:p>
          <a:p>
            <a:endParaRPr lang="en-US" sz="2400" dirty="0"/>
          </a:p>
          <a:p>
            <a:r>
              <a:rPr lang="en-US" sz="2400" dirty="0" smtClean="0"/>
              <a:t>How can we create a public service announcement for TV showing why the Constitution is still important today?</a:t>
            </a:r>
            <a:endParaRPr lang="en-US" sz="2400" dirty="0"/>
          </a:p>
        </p:txBody>
      </p:sp>
    </p:spTree>
    <p:extLst>
      <p:ext uri="{BB962C8B-B14F-4D97-AF65-F5344CB8AC3E}">
        <p14:creationId xmlns:p14="http://schemas.microsoft.com/office/powerpoint/2010/main" val="23600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the Driving Question</a:t>
            </a:r>
            <a:endParaRPr lang="en-US" dirty="0"/>
          </a:p>
        </p:txBody>
      </p:sp>
      <p:sp>
        <p:nvSpPr>
          <p:cNvPr id="3" name="Content Placeholder 2"/>
          <p:cNvSpPr>
            <a:spLocks noGrp="1"/>
          </p:cNvSpPr>
          <p:nvPr>
            <p:ph idx="1"/>
          </p:nvPr>
        </p:nvSpPr>
        <p:spPr>
          <a:xfrm>
            <a:off x="581193" y="1715956"/>
            <a:ext cx="11029615" cy="3678303"/>
          </a:xfrm>
        </p:spPr>
        <p:txBody>
          <a:bodyPr/>
          <a:lstStyle/>
          <a:p>
            <a:r>
              <a:rPr lang="en-US" sz="2800" dirty="0" smtClean="0"/>
              <a:t>Take 5-10 minutes to write a driving question for the PBL.  </a:t>
            </a:r>
          </a:p>
          <a:p>
            <a:endParaRPr lang="en-US" sz="2800" dirty="0"/>
          </a:p>
        </p:txBody>
      </p:sp>
    </p:spTree>
    <p:extLst>
      <p:ext uri="{BB962C8B-B14F-4D97-AF65-F5344CB8AC3E}">
        <p14:creationId xmlns:p14="http://schemas.microsoft.com/office/powerpoint/2010/main" val="585346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Entry Event</a:t>
            </a:r>
            <a:endParaRPr lang="en-US" dirty="0"/>
          </a:p>
        </p:txBody>
      </p:sp>
      <p:sp>
        <p:nvSpPr>
          <p:cNvPr id="3" name="Content Placeholder 2"/>
          <p:cNvSpPr>
            <a:spLocks noGrp="1"/>
          </p:cNvSpPr>
          <p:nvPr>
            <p:ph idx="1"/>
          </p:nvPr>
        </p:nvSpPr>
        <p:spPr>
          <a:xfrm>
            <a:off x="631297" y="1647063"/>
            <a:ext cx="11029615" cy="3678303"/>
          </a:xfrm>
        </p:spPr>
        <p:txBody>
          <a:bodyPr>
            <a:normAutofit/>
          </a:bodyPr>
          <a:lstStyle/>
          <a:p>
            <a:r>
              <a:rPr lang="en-US" sz="2400" dirty="0" smtClean="0"/>
              <a:t>An entry event is typically a 1-2 day event that gets students excited and thinking about the project.  In the 5E lesson plan model, it is the engagement.  </a:t>
            </a:r>
          </a:p>
          <a:p>
            <a:pPr lvl="1"/>
            <a:r>
              <a:rPr lang="en-US" sz="2200" dirty="0" smtClean="0"/>
              <a:t>Sparks student interest and curiosity</a:t>
            </a:r>
          </a:p>
          <a:p>
            <a:pPr lvl="1"/>
            <a:r>
              <a:rPr lang="en-US" sz="2200" dirty="0" smtClean="0"/>
              <a:t>Begins the inquiry process by leading students to ask questions</a:t>
            </a:r>
          </a:p>
          <a:p>
            <a:pPr lvl="1"/>
            <a:endParaRPr lang="en-US" sz="2000" dirty="0"/>
          </a:p>
        </p:txBody>
      </p:sp>
      <p:pic>
        <p:nvPicPr>
          <p:cNvPr id="4" name="Picture 3"/>
          <p:cNvPicPr>
            <a:picLocks noChangeAspect="1"/>
          </p:cNvPicPr>
          <p:nvPr/>
        </p:nvPicPr>
        <p:blipFill>
          <a:blip r:embed="rId2"/>
          <a:stretch>
            <a:fillRect/>
          </a:stretch>
        </p:blipFill>
        <p:spPr>
          <a:xfrm>
            <a:off x="9582411" y="3319330"/>
            <a:ext cx="2128606" cy="3360957"/>
          </a:xfrm>
          <a:prstGeom prst="rect">
            <a:avLst/>
          </a:prstGeom>
        </p:spPr>
      </p:pic>
    </p:spTree>
    <p:extLst>
      <p:ext uri="{BB962C8B-B14F-4D97-AF65-F5344CB8AC3E}">
        <p14:creationId xmlns:p14="http://schemas.microsoft.com/office/powerpoint/2010/main" val="18994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954" y="611540"/>
            <a:ext cx="11029616" cy="1013800"/>
          </a:xfrm>
        </p:spPr>
        <p:txBody>
          <a:bodyPr/>
          <a:lstStyle/>
          <a:p>
            <a:r>
              <a:rPr lang="en-US" dirty="0" smtClean="0"/>
              <a:t>Entry Event Video Clip</a:t>
            </a:r>
            <a:endParaRPr lang="en-US" dirty="0"/>
          </a:p>
        </p:txBody>
      </p:sp>
      <p:pic>
        <p:nvPicPr>
          <p:cNvPr id="3" name="M6homrTDdWY"/>
          <p:cNvPicPr>
            <a:picLocks noRot="1" noChangeAspect="1"/>
          </p:cNvPicPr>
          <p:nvPr>
            <a:videoFile r:link="rId1"/>
          </p:nvPr>
        </p:nvPicPr>
        <p:blipFill>
          <a:blip r:embed="rId3"/>
          <a:stretch>
            <a:fillRect/>
          </a:stretch>
        </p:blipFill>
        <p:spPr>
          <a:xfrm>
            <a:off x="1296087" y="1828800"/>
            <a:ext cx="8940800" cy="5029200"/>
          </a:xfrm>
          <a:prstGeom prst="rect">
            <a:avLst/>
          </a:prstGeom>
        </p:spPr>
      </p:pic>
    </p:spTree>
    <p:extLst>
      <p:ext uri="{BB962C8B-B14F-4D97-AF65-F5344CB8AC3E}">
        <p14:creationId xmlns:p14="http://schemas.microsoft.com/office/powerpoint/2010/main" val="3808497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Event Examples</a:t>
            </a:r>
            <a:endParaRPr lang="en-US" dirty="0"/>
          </a:p>
        </p:txBody>
      </p:sp>
      <p:sp>
        <p:nvSpPr>
          <p:cNvPr id="3" name="Content Placeholder 2"/>
          <p:cNvSpPr>
            <a:spLocks noGrp="1"/>
          </p:cNvSpPr>
          <p:nvPr>
            <p:ph idx="1"/>
          </p:nvPr>
        </p:nvSpPr>
        <p:spPr>
          <a:xfrm>
            <a:off x="443405" y="1760874"/>
            <a:ext cx="11029615" cy="3678303"/>
          </a:xfrm>
        </p:spPr>
        <p:txBody>
          <a:bodyPr/>
          <a:lstStyle/>
          <a:p>
            <a:r>
              <a:rPr lang="en-US" sz="2400" dirty="0" smtClean="0"/>
              <a:t>“</a:t>
            </a:r>
            <a:r>
              <a:rPr lang="en-US" sz="2400" dirty="0" err="1" smtClean="0"/>
              <a:t>Marsbound</a:t>
            </a:r>
            <a:r>
              <a:rPr lang="en-US" sz="2400" dirty="0" smtClean="0"/>
              <a:t>” entry event was watching The Martian having a class discussion about the difficulties planning a Mars mission and having to consider getting to Mars and surviving on Mars.</a:t>
            </a:r>
          </a:p>
          <a:p>
            <a:endParaRPr lang="en-US" dirty="0"/>
          </a:p>
          <a:p>
            <a:r>
              <a:rPr lang="en-US" sz="2400" dirty="0" smtClean="0"/>
              <a:t>“OR Intersection Safety” entry event was to bring in TN State Troopers who investigate traffic collisions.  After the guest speakers leave, the class discusses car accidents, who is at fault, and what external factors might contribute to collisions. </a:t>
            </a:r>
            <a:endParaRPr lang="en-US" sz="2400" dirty="0"/>
          </a:p>
        </p:txBody>
      </p:sp>
    </p:spTree>
    <p:extLst>
      <p:ext uri="{BB962C8B-B14F-4D97-AF65-F5344CB8AC3E}">
        <p14:creationId xmlns:p14="http://schemas.microsoft.com/office/powerpoint/2010/main" val="70165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the Entry Event</a:t>
            </a:r>
            <a:endParaRPr lang="en-US" dirty="0"/>
          </a:p>
        </p:txBody>
      </p:sp>
      <p:sp>
        <p:nvSpPr>
          <p:cNvPr id="3" name="Content Placeholder 2"/>
          <p:cNvSpPr>
            <a:spLocks noGrp="1"/>
          </p:cNvSpPr>
          <p:nvPr>
            <p:ph idx="1"/>
          </p:nvPr>
        </p:nvSpPr>
        <p:spPr>
          <a:xfrm>
            <a:off x="487246" y="1103257"/>
            <a:ext cx="11029615" cy="3678303"/>
          </a:xfrm>
        </p:spPr>
        <p:txBody>
          <a:bodyPr>
            <a:normAutofit/>
          </a:bodyPr>
          <a:lstStyle/>
          <a:p>
            <a:r>
              <a:rPr lang="en-US" sz="2800" dirty="0" smtClean="0"/>
              <a:t>Take 5 minutes and brainstorm the entry event for the PBL.</a:t>
            </a:r>
            <a:endParaRPr lang="en-US" sz="2800" dirty="0"/>
          </a:p>
        </p:txBody>
      </p:sp>
    </p:spTree>
    <p:extLst>
      <p:ext uri="{BB962C8B-B14F-4D97-AF65-F5344CB8AC3E}">
        <p14:creationId xmlns:p14="http://schemas.microsoft.com/office/powerpoint/2010/main" val="2013987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63" y="677104"/>
            <a:ext cx="11130644" cy="1013800"/>
          </a:xfrm>
        </p:spPr>
        <p:txBody>
          <a:bodyPr/>
          <a:lstStyle/>
          <a:p>
            <a:r>
              <a:rPr lang="en-US" dirty="0" smtClean="0"/>
              <a:t>Why are the Driving Question and Entry Event Important?</a:t>
            </a:r>
            <a:endParaRPr lang="en-US" dirty="0"/>
          </a:p>
        </p:txBody>
      </p:sp>
      <p:sp>
        <p:nvSpPr>
          <p:cNvPr id="3" name="Content Placeholder 2"/>
          <p:cNvSpPr>
            <a:spLocks noGrp="1"/>
          </p:cNvSpPr>
          <p:nvPr>
            <p:ph idx="1"/>
          </p:nvPr>
        </p:nvSpPr>
        <p:spPr>
          <a:xfrm>
            <a:off x="407728" y="457649"/>
            <a:ext cx="11275514" cy="3678303"/>
          </a:xfrm>
        </p:spPr>
        <p:txBody>
          <a:bodyPr>
            <a:normAutofit/>
          </a:bodyPr>
          <a:lstStyle/>
          <a:p>
            <a:r>
              <a:rPr lang="en-US" sz="2400" dirty="0" smtClean="0"/>
              <a:t>If the teacher develops a strong driving question and entry event, students should be able to ask questions and create a list of “need to knows” that will guide their project.  </a:t>
            </a:r>
            <a:endParaRPr lang="en-US" sz="2400" dirty="0"/>
          </a:p>
        </p:txBody>
      </p:sp>
      <p:pic>
        <p:nvPicPr>
          <p:cNvPr id="4" name="Picture 3"/>
          <p:cNvPicPr>
            <a:picLocks noChangeAspect="1"/>
          </p:cNvPicPr>
          <p:nvPr/>
        </p:nvPicPr>
        <p:blipFill>
          <a:blip r:embed="rId2"/>
          <a:stretch>
            <a:fillRect/>
          </a:stretch>
        </p:blipFill>
        <p:spPr>
          <a:xfrm>
            <a:off x="2741111" y="2875757"/>
            <a:ext cx="8093701" cy="2459334"/>
          </a:xfrm>
          <a:prstGeom prst="rect">
            <a:avLst/>
          </a:prstGeom>
        </p:spPr>
      </p:pic>
      <p:pic>
        <p:nvPicPr>
          <p:cNvPr id="5" name="Picture 4"/>
          <p:cNvPicPr>
            <a:picLocks noChangeAspect="1"/>
          </p:cNvPicPr>
          <p:nvPr/>
        </p:nvPicPr>
        <p:blipFill rotWithShape="1">
          <a:blip r:embed="rId3"/>
          <a:srcRect b="18913"/>
          <a:stretch/>
        </p:blipFill>
        <p:spPr>
          <a:xfrm>
            <a:off x="2741111" y="5118877"/>
            <a:ext cx="8031601" cy="1462124"/>
          </a:xfrm>
          <a:prstGeom prst="rect">
            <a:avLst/>
          </a:prstGeom>
        </p:spPr>
      </p:pic>
      <p:sp>
        <p:nvSpPr>
          <p:cNvPr id="6" name="TextBox 5"/>
          <p:cNvSpPr txBox="1"/>
          <p:nvPr/>
        </p:nvSpPr>
        <p:spPr>
          <a:xfrm>
            <a:off x="10346499" y="6581001"/>
            <a:ext cx="3062613" cy="276999"/>
          </a:xfrm>
          <a:prstGeom prst="rect">
            <a:avLst/>
          </a:prstGeom>
          <a:noFill/>
        </p:spPr>
        <p:txBody>
          <a:bodyPr wrap="square" rtlCol="0">
            <a:spAutoFit/>
          </a:bodyPr>
          <a:lstStyle/>
          <a:p>
            <a:r>
              <a:rPr lang="en-US" sz="1200" i="1" dirty="0" smtClean="0"/>
              <a:t>- Buck Institute for Education</a:t>
            </a:r>
            <a:endParaRPr lang="en-US" sz="1200" i="1" dirty="0"/>
          </a:p>
        </p:txBody>
      </p:sp>
    </p:spTree>
    <p:extLst>
      <p:ext uri="{BB962C8B-B14F-4D97-AF65-F5344CB8AC3E}">
        <p14:creationId xmlns:p14="http://schemas.microsoft.com/office/powerpoint/2010/main" val="2998893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students to ask good questions – QFT </a:t>
            </a:r>
            <a:endParaRPr lang="en-US" dirty="0"/>
          </a:p>
        </p:txBody>
      </p:sp>
      <p:pic>
        <p:nvPicPr>
          <p:cNvPr id="3" name="9Dhg13QBOBM"/>
          <p:cNvPicPr>
            <a:picLocks noRot="1" noChangeAspect="1"/>
          </p:cNvPicPr>
          <p:nvPr>
            <a:videoFile r:link="rId1"/>
          </p:nvPr>
        </p:nvPicPr>
        <p:blipFill>
          <a:blip r:embed="rId3"/>
          <a:stretch>
            <a:fillRect/>
          </a:stretch>
        </p:blipFill>
        <p:spPr>
          <a:xfrm>
            <a:off x="1373139" y="1828800"/>
            <a:ext cx="8940800" cy="5029200"/>
          </a:xfrm>
          <a:prstGeom prst="rect">
            <a:avLst/>
          </a:prstGeom>
        </p:spPr>
      </p:pic>
    </p:spTree>
    <p:extLst>
      <p:ext uri="{BB962C8B-B14F-4D97-AF65-F5344CB8AC3E}">
        <p14:creationId xmlns:p14="http://schemas.microsoft.com/office/powerpoint/2010/main" val="189114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Summary</a:t>
            </a:r>
            <a:endParaRPr lang="en-US" dirty="0"/>
          </a:p>
        </p:txBody>
      </p:sp>
      <p:sp>
        <p:nvSpPr>
          <p:cNvPr id="3" name="Content Placeholder 2"/>
          <p:cNvSpPr>
            <a:spLocks noGrp="1"/>
          </p:cNvSpPr>
          <p:nvPr>
            <p:ph idx="1"/>
          </p:nvPr>
        </p:nvSpPr>
        <p:spPr>
          <a:xfrm>
            <a:off x="581193" y="1785927"/>
            <a:ext cx="11029615" cy="3678303"/>
          </a:xfrm>
        </p:spPr>
        <p:txBody>
          <a:bodyPr>
            <a:normAutofit/>
          </a:bodyPr>
          <a:lstStyle/>
          <a:p>
            <a:r>
              <a:rPr lang="en-US" sz="2800" dirty="0" smtClean="0"/>
              <a:t>A project summary is a paragraph that describes what the project is about and should include:</a:t>
            </a:r>
          </a:p>
          <a:p>
            <a:pPr lvl="1"/>
            <a:r>
              <a:rPr lang="en-US" sz="2400" dirty="0" smtClean="0"/>
              <a:t>the problem or challenge</a:t>
            </a:r>
          </a:p>
          <a:p>
            <a:pPr lvl="1"/>
            <a:r>
              <a:rPr lang="en-US" sz="2400" dirty="0" smtClean="0"/>
              <a:t>student actions that need to be taken</a:t>
            </a:r>
          </a:p>
          <a:p>
            <a:pPr lvl="1"/>
            <a:r>
              <a:rPr lang="en-US" sz="2400" dirty="0" smtClean="0"/>
              <a:t>the purpose/beneficiary of the project</a:t>
            </a:r>
          </a:p>
        </p:txBody>
      </p:sp>
    </p:spTree>
    <p:extLst>
      <p:ext uri="{BB962C8B-B14F-4D97-AF65-F5344CB8AC3E}">
        <p14:creationId xmlns:p14="http://schemas.microsoft.com/office/powerpoint/2010/main" val="3215975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xfrm>
            <a:off x="430880" y="1641204"/>
            <a:ext cx="11029615" cy="3678303"/>
          </a:xfrm>
        </p:spPr>
        <p:txBody>
          <a:bodyPr>
            <a:normAutofit/>
          </a:bodyPr>
          <a:lstStyle/>
          <a:p>
            <a:r>
              <a:rPr lang="en-US" sz="2800" dirty="0" smtClean="0"/>
              <a:t>Plan the final product for a PBL.</a:t>
            </a:r>
          </a:p>
          <a:p>
            <a:endParaRPr lang="en-US" sz="2800" dirty="0" smtClean="0"/>
          </a:p>
          <a:p>
            <a:r>
              <a:rPr lang="en-US" sz="2800" dirty="0" smtClean="0"/>
              <a:t>Create a driving question, entry event, and project summary for a PBL.</a:t>
            </a:r>
          </a:p>
          <a:p>
            <a:endParaRPr lang="en-US" sz="2800" dirty="0" smtClean="0"/>
          </a:p>
          <a:p>
            <a:r>
              <a:rPr lang="en-US" sz="2800" dirty="0" smtClean="0"/>
              <a:t>Discuss formative and summative assessment during PBL.</a:t>
            </a:r>
            <a:endParaRPr lang="en-US" sz="2800" dirty="0"/>
          </a:p>
        </p:txBody>
      </p:sp>
    </p:spTree>
    <p:extLst>
      <p:ext uri="{BB962C8B-B14F-4D97-AF65-F5344CB8AC3E}">
        <p14:creationId xmlns:p14="http://schemas.microsoft.com/office/powerpoint/2010/main" val="2530717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summary and Blooms Taxonomy</a:t>
            </a:r>
            <a:endParaRPr lang="en-US" dirty="0"/>
          </a:p>
        </p:txBody>
      </p:sp>
      <p:pic>
        <p:nvPicPr>
          <p:cNvPr id="4" name="Picture 3"/>
          <p:cNvPicPr>
            <a:picLocks noChangeAspect="1"/>
          </p:cNvPicPr>
          <p:nvPr/>
        </p:nvPicPr>
        <p:blipFill rotWithShape="1">
          <a:blip r:embed="rId2"/>
          <a:srcRect l="1" t="1065" r="1420" b="2693"/>
          <a:stretch/>
        </p:blipFill>
        <p:spPr>
          <a:xfrm>
            <a:off x="660968" y="1807775"/>
            <a:ext cx="5156715" cy="5013340"/>
          </a:xfrm>
          <a:prstGeom prst="rect">
            <a:avLst/>
          </a:prstGeom>
        </p:spPr>
      </p:pic>
      <p:pic>
        <p:nvPicPr>
          <p:cNvPr id="5" name="Picture 4"/>
          <p:cNvPicPr>
            <a:picLocks noChangeAspect="1"/>
          </p:cNvPicPr>
          <p:nvPr/>
        </p:nvPicPr>
        <p:blipFill>
          <a:blip r:embed="rId3"/>
          <a:stretch>
            <a:fillRect/>
          </a:stretch>
        </p:blipFill>
        <p:spPr>
          <a:xfrm>
            <a:off x="5816370" y="1807774"/>
            <a:ext cx="6033251" cy="4996159"/>
          </a:xfrm>
          <a:prstGeom prst="rect">
            <a:avLst/>
          </a:prstGeom>
        </p:spPr>
      </p:pic>
      <p:sp>
        <p:nvSpPr>
          <p:cNvPr id="6" name="Rectangle 5"/>
          <p:cNvSpPr/>
          <p:nvPr/>
        </p:nvSpPr>
        <p:spPr>
          <a:xfrm>
            <a:off x="6901840" y="1891430"/>
            <a:ext cx="901874" cy="26931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6450903" y="2244395"/>
            <a:ext cx="1002082" cy="279599"/>
          </a:xfrm>
          <a:prstGeom prst="rect">
            <a:avLst/>
          </a:prstGeom>
          <a:no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7340250" y="2594895"/>
            <a:ext cx="1139869" cy="29235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7668015" y="3937496"/>
            <a:ext cx="880998" cy="279599"/>
          </a:xfrm>
          <a:prstGeom prst="rect">
            <a:avLst/>
          </a:prstGeom>
          <a:no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6450903" y="4666085"/>
            <a:ext cx="795403" cy="2795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9503078" y="2244394"/>
            <a:ext cx="492691" cy="279599"/>
          </a:xfrm>
          <a:prstGeom prst="rect">
            <a:avLst/>
          </a:prstGeom>
          <a:noFill/>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8981161" y="2594895"/>
            <a:ext cx="895611" cy="2795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10377814" y="2594894"/>
            <a:ext cx="889347" cy="2795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8693064" y="22181"/>
            <a:ext cx="5267194" cy="307777"/>
          </a:xfrm>
          <a:prstGeom prst="rect">
            <a:avLst/>
          </a:prstGeom>
          <a:noFill/>
        </p:spPr>
        <p:txBody>
          <a:bodyPr wrap="square" rtlCol="0">
            <a:spAutoFit/>
          </a:bodyPr>
          <a:lstStyle/>
          <a:p>
            <a:r>
              <a:rPr lang="en-US" sz="1400" i="1" dirty="0" smtClean="0"/>
              <a:t>- International Center for Leadership in Education</a:t>
            </a:r>
            <a:endParaRPr lang="en-US" sz="1400" i="1" dirty="0"/>
          </a:p>
        </p:txBody>
      </p:sp>
    </p:spTree>
    <p:extLst>
      <p:ext uri="{BB962C8B-B14F-4D97-AF65-F5344CB8AC3E}">
        <p14:creationId xmlns:p14="http://schemas.microsoft.com/office/powerpoint/2010/main" val="224651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52052"/>
            <a:ext cx="11029616" cy="1013800"/>
          </a:xfrm>
        </p:spPr>
        <p:txBody>
          <a:bodyPr/>
          <a:lstStyle/>
          <a:p>
            <a:r>
              <a:rPr lang="en-US" dirty="0" smtClean="0"/>
              <a:t>Write the Project Summary</a:t>
            </a:r>
            <a:endParaRPr lang="en-US" dirty="0"/>
          </a:p>
        </p:txBody>
      </p:sp>
      <p:sp>
        <p:nvSpPr>
          <p:cNvPr id="3" name="Content Placeholder 2"/>
          <p:cNvSpPr>
            <a:spLocks noGrp="1"/>
          </p:cNvSpPr>
          <p:nvPr>
            <p:ph idx="1"/>
          </p:nvPr>
        </p:nvSpPr>
        <p:spPr>
          <a:xfrm>
            <a:off x="474721" y="984261"/>
            <a:ext cx="11029615" cy="3678303"/>
          </a:xfrm>
        </p:spPr>
        <p:txBody>
          <a:bodyPr>
            <a:normAutofit/>
          </a:bodyPr>
          <a:lstStyle/>
          <a:p>
            <a:r>
              <a:rPr lang="en-US" sz="2400" dirty="0" smtClean="0"/>
              <a:t>Take 10 minutes and write the PBL project summary.  Make sure to include those higher order Blooms Taxonomy verbs.</a:t>
            </a:r>
            <a:endParaRPr lang="en-US" sz="2400" dirty="0"/>
          </a:p>
        </p:txBody>
      </p:sp>
      <p:pic>
        <p:nvPicPr>
          <p:cNvPr id="4" name="Picture 3"/>
          <p:cNvPicPr>
            <a:picLocks noChangeAspect="1"/>
          </p:cNvPicPr>
          <p:nvPr/>
        </p:nvPicPr>
        <p:blipFill rotWithShape="1">
          <a:blip r:embed="rId2"/>
          <a:srcRect r="8268" b="59311"/>
          <a:stretch/>
        </p:blipFill>
        <p:spPr>
          <a:xfrm>
            <a:off x="1929008" y="3246905"/>
            <a:ext cx="7759873" cy="3344376"/>
          </a:xfrm>
          <a:prstGeom prst="rect">
            <a:avLst/>
          </a:prstGeom>
        </p:spPr>
      </p:pic>
    </p:spTree>
    <p:extLst>
      <p:ext uri="{BB962C8B-B14F-4D97-AF65-F5344CB8AC3E}">
        <p14:creationId xmlns:p14="http://schemas.microsoft.com/office/powerpoint/2010/main" val="1031441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14682"/>
            <a:ext cx="11029616" cy="1013800"/>
          </a:xfrm>
        </p:spPr>
        <p:txBody>
          <a:bodyPr/>
          <a:lstStyle/>
          <a:p>
            <a:r>
              <a:rPr lang="en-US" dirty="0" smtClean="0"/>
              <a:t>Assessment during a PBL</a:t>
            </a:r>
            <a:endParaRPr lang="en-US" dirty="0"/>
          </a:p>
        </p:txBody>
      </p:sp>
      <p:sp>
        <p:nvSpPr>
          <p:cNvPr id="3" name="Content Placeholder 2"/>
          <p:cNvSpPr>
            <a:spLocks noGrp="1"/>
          </p:cNvSpPr>
          <p:nvPr>
            <p:ph idx="1"/>
          </p:nvPr>
        </p:nvSpPr>
        <p:spPr>
          <a:xfrm>
            <a:off x="455932" y="902841"/>
            <a:ext cx="11029615" cy="3678303"/>
          </a:xfrm>
        </p:spPr>
        <p:txBody>
          <a:bodyPr>
            <a:normAutofit/>
          </a:bodyPr>
          <a:lstStyle/>
          <a:p>
            <a:r>
              <a:rPr lang="en-US" sz="2400" dirty="0" smtClean="0"/>
              <a:t>PBLs should have both formative and summative assessments.  Formative assessment should happen regularly throughout.  This allows for monitoring and immediate and constructive feedback. </a:t>
            </a:r>
            <a:endParaRPr lang="en-US" sz="2400" dirty="0"/>
          </a:p>
        </p:txBody>
      </p:sp>
      <p:pic>
        <p:nvPicPr>
          <p:cNvPr id="4" name="Picture 3"/>
          <p:cNvPicPr>
            <a:picLocks noChangeAspect="1"/>
          </p:cNvPicPr>
          <p:nvPr/>
        </p:nvPicPr>
        <p:blipFill rotWithShape="1">
          <a:blip r:embed="rId2"/>
          <a:srcRect t="39883" b="19095"/>
          <a:stretch/>
        </p:blipFill>
        <p:spPr>
          <a:xfrm>
            <a:off x="1033397" y="3594970"/>
            <a:ext cx="9782591" cy="3009790"/>
          </a:xfrm>
          <a:prstGeom prst="rect">
            <a:avLst/>
          </a:prstGeom>
        </p:spPr>
      </p:pic>
      <p:sp>
        <p:nvSpPr>
          <p:cNvPr id="5" name="TextBox 4"/>
          <p:cNvSpPr txBox="1"/>
          <p:nvPr/>
        </p:nvSpPr>
        <p:spPr>
          <a:xfrm>
            <a:off x="8718116" y="6596390"/>
            <a:ext cx="3168850" cy="261610"/>
          </a:xfrm>
          <a:prstGeom prst="rect">
            <a:avLst/>
          </a:prstGeom>
          <a:noFill/>
        </p:spPr>
        <p:txBody>
          <a:bodyPr wrap="square" rtlCol="0">
            <a:spAutoFit/>
          </a:bodyPr>
          <a:lstStyle/>
          <a:p>
            <a:pPr marL="171450" indent="-171450">
              <a:buFontTx/>
              <a:buChar char="-"/>
            </a:pPr>
            <a:r>
              <a:rPr lang="en-US" sz="1100" dirty="0" smtClean="0"/>
              <a:t>Terry </a:t>
            </a:r>
            <a:r>
              <a:rPr lang="en-US" sz="1100" dirty="0" err="1" smtClean="0"/>
              <a:t>Heick</a:t>
            </a:r>
            <a:r>
              <a:rPr lang="en-US" sz="1100" dirty="0" smtClean="0"/>
              <a:t> </a:t>
            </a:r>
            <a:r>
              <a:rPr lang="en-US" sz="1100" i="1" dirty="0" err="1" smtClean="0"/>
              <a:t>TeachThought</a:t>
            </a:r>
            <a:endParaRPr lang="en-US" sz="1100" i="1" dirty="0"/>
          </a:p>
        </p:txBody>
      </p:sp>
    </p:spTree>
    <p:extLst>
      <p:ext uri="{BB962C8B-B14F-4D97-AF65-F5344CB8AC3E}">
        <p14:creationId xmlns:p14="http://schemas.microsoft.com/office/powerpoint/2010/main" val="3357211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Formative and Summative Assessment in PBL</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17515966"/>
              </p:ext>
            </p:extLst>
          </p:nvPr>
        </p:nvGraphicFramePr>
        <p:xfrm>
          <a:off x="933188" y="2054271"/>
          <a:ext cx="9901826" cy="4271370"/>
        </p:xfrm>
        <a:graphic>
          <a:graphicData uri="http://schemas.openxmlformats.org/drawingml/2006/table">
            <a:tbl>
              <a:tblPr firstRow="1" bandRow="1">
                <a:tableStyleId>{21E4AEA4-8DFA-4A89-87EB-49C32662AFE0}</a:tableStyleId>
              </a:tblPr>
              <a:tblGrid>
                <a:gridCol w="4950913">
                  <a:extLst>
                    <a:ext uri="{9D8B030D-6E8A-4147-A177-3AD203B41FA5}">
                      <a16:colId xmlns:a16="http://schemas.microsoft.com/office/drawing/2014/main" val="2351988508"/>
                    </a:ext>
                  </a:extLst>
                </a:gridCol>
                <a:gridCol w="4950913">
                  <a:extLst>
                    <a:ext uri="{9D8B030D-6E8A-4147-A177-3AD203B41FA5}">
                      <a16:colId xmlns:a16="http://schemas.microsoft.com/office/drawing/2014/main" val="861688379"/>
                    </a:ext>
                  </a:extLst>
                </a:gridCol>
              </a:tblGrid>
              <a:tr h="758018">
                <a:tc>
                  <a:txBody>
                    <a:bodyPr/>
                    <a:lstStyle/>
                    <a:p>
                      <a:pPr algn="ctr"/>
                      <a:r>
                        <a:rPr lang="en-US" sz="2000" dirty="0" smtClean="0"/>
                        <a:t>Formative</a:t>
                      </a:r>
                      <a:endParaRPr lang="en-US" dirty="0" smtClean="0"/>
                    </a:p>
                    <a:p>
                      <a:pPr algn="ctr"/>
                      <a:r>
                        <a:rPr lang="en-US" dirty="0" smtClean="0"/>
                        <a:t>(throughout)</a:t>
                      </a:r>
                      <a:endParaRPr lang="en-US" dirty="0"/>
                    </a:p>
                  </a:txBody>
                  <a:tcPr/>
                </a:tc>
                <a:tc>
                  <a:txBody>
                    <a:bodyPr/>
                    <a:lstStyle/>
                    <a:p>
                      <a:pPr algn="ctr"/>
                      <a:r>
                        <a:rPr lang="en-US" sz="2000" dirty="0" smtClean="0"/>
                        <a:t>Summative </a:t>
                      </a:r>
                      <a:endParaRPr lang="en-US" dirty="0" smtClean="0"/>
                    </a:p>
                    <a:p>
                      <a:pPr algn="ctr"/>
                      <a:r>
                        <a:rPr lang="en-US" dirty="0" smtClean="0"/>
                        <a:t>(at the end)</a:t>
                      </a:r>
                      <a:endParaRPr lang="en-US" dirty="0"/>
                    </a:p>
                  </a:txBody>
                  <a:tcPr/>
                </a:tc>
                <a:extLst>
                  <a:ext uri="{0D108BD9-81ED-4DB2-BD59-A6C34878D82A}">
                    <a16:rowId xmlns:a16="http://schemas.microsoft.com/office/drawing/2014/main" val="3285867211"/>
                  </a:ext>
                </a:extLst>
              </a:tr>
              <a:tr h="439169">
                <a:tc>
                  <a:txBody>
                    <a:bodyPr/>
                    <a:lstStyle/>
                    <a:p>
                      <a:pPr algn="ctr"/>
                      <a:r>
                        <a:rPr lang="en-US" dirty="0" smtClean="0"/>
                        <a:t>Rubrics</a:t>
                      </a:r>
                    </a:p>
                  </a:txBody>
                  <a:tcPr/>
                </a:tc>
                <a:tc>
                  <a:txBody>
                    <a:bodyPr/>
                    <a:lstStyle/>
                    <a:p>
                      <a:pPr algn="ctr"/>
                      <a:r>
                        <a:rPr lang="en-US" dirty="0" smtClean="0"/>
                        <a:t>Rubrics</a:t>
                      </a:r>
                      <a:endParaRPr lang="en-US" dirty="0"/>
                    </a:p>
                  </a:txBody>
                  <a:tcPr/>
                </a:tc>
                <a:extLst>
                  <a:ext uri="{0D108BD9-81ED-4DB2-BD59-A6C34878D82A}">
                    <a16:rowId xmlns:a16="http://schemas.microsoft.com/office/drawing/2014/main" val="2806258121"/>
                  </a:ext>
                </a:extLst>
              </a:tr>
              <a:tr h="439169">
                <a:tc>
                  <a:txBody>
                    <a:bodyPr/>
                    <a:lstStyle/>
                    <a:p>
                      <a:pPr algn="ctr"/>
                      <a:r>
                        <a:rPr lang="en-US" dirty="0" smtClean="0"/>
                        <a:t>Class discussions</a:t>
                      </a:r>
                      <a:endParaRPr lang="en-US" dirty="0"/>
                    </a:p>
                  </a:txBody>
                  <a:tcPr/>
                </a:tc>
                <a:tc>
                  <a:txBody>
                    <a:bodyPr/>
                    <a:lstStyle/>
                    <a:p>
                      <a:pPr algn="ctr"/>
                      <a:r>
                        <a:rPr lang="en-US" dirty="0" smtClean="0"/>
                        <a:t>Written</a:t>
                      </a:r>
                      <a:r>
                        <a:rPr lang="en-US" baseline="0" dirty="0" smtClean="0"/>
                        <a:t> tests</a:t>
                      </a:r>
                      <a:endParaRPr lang="en-US" dirty="0"/>
                    </a:p>
                  </a:txBody>
                  <a:tcPr/>
                </a:tc>
                <a:extLst>
                  <a:ext uri="{0D108BD9-81ED-4DB2-BD59-A6C34878D82A}">
                    <a16:rowId xmlns:a16="http://schemas.microsoft.com/office/drawing/2014/main" val="1087353272"/>
                  </a:ext>
                </a:extLst>
              </a:tr>
              <a:tr h="439169">
                <a:tc>
                  <a:txBody>
                    <a:bodyPr/>
                    <a:lstStyle/>
                    <a:p>
                      <a:pPr algn="ctr"/>
                      <a:r>
                        <a:rPr lang="en-US" dirty="0" smtClean="0"/>
                        <a:t>Checklists</a:t>
                      </a:r>
                      <a:endParaRPr lang="en-US" dirty="0"/>
                    </a:p>
                  </a:txBody>
                  <a:tcPr/>
                </a:tc>
                <a:tc>
                  <a:txBody>
                    <a:bodyPr/>
                    <a:lstStyle/>
                    <a:p>
                      <a:pPr algn="ctr"/>
                      <a:r>
                        <a:rPr lang="en-US" dirty="0" smtClean="0"/>
                        <a:t>Creative</a:t>
                      </a:r>
                      <a:r>
                        <a:rPr lang="en-US" baseline="0" dirty="0" smtClean="0"/>
                        <a:t> assignments</a:t>
                      </a:r>
                      <a:endParaRPr lang="en-US" dirty="0"/>
                    </a:p>
                  </a:txBody>
                  <a:tcPr/>
                </a:tc>
                <a:extLst>
                  <a:ext uri="{0D108BD9-81ED-4DB2-BD59-A6C34878D82A}">
                    <a16:rowId xmlns:a16="http://schemas.microsoft.com/office/drawing/2014/main" val="277170907"/>
                  </a:ext>
                </a:extLst>
              </a:tr>
              <a:tr h="439169">
                <a:tc>
                  <a:txBody>
                    <a:bodyPr/>
                    <a:lstStyle/>
                    <a:p>
                      <a:pPr algn="ctr"/>
                      <a:r>
                        <a:rPr lang="en-US" dirty="0" smtClean="0"/>
                        <a:t>Questionnaires</a:t>
                      </a:r>
                    </a:p>
                  </a:txBody>
                  <a:tcPr/>
                </a:tc>
                <a:tc>
                  <a:txBody>
                    <a:bodyPr/>
                    <a:lstStyle/>
                    <a:p>
                      <a:pPr algn="ctr"/>
                      <a:r>
                        <a:rPr lang="en-US" dirty="0" smtClean="0"/>
                        <a:t>Presentations</a:t>
                      </a:r>
                      <a:endParaRPr lang="en-US" dirty="0"/>
                    </a:p>
                  </a:txBody>
                  <a:tcPr/>
                </a:tc>
                <a:extLst>
                  <a:ext uri="{0D108BD9-81ED-4DB2-BD59-A6C34878D82A}">
                    <a16:rowId xmlns:a16="http://schemas.microsoft.com/office/drawing/2014/main" val="1245149423"/>
                  </a:ext>
                </a:extLst>
              </a:tr>
              <a:tr h="439169">
                <a:tc>
                  <a:txBody>
                    <a:bodyPr/>
                    <a:lstStyle/>
                    <a:p>
                      <a:pPr algn="ctr"/>
                      <a:r>
                        <a:rPr lang="en-US" dirty="0" smtClean="0"/>
                        <a:t>Journals/progress</a:t>
                      </a:r>
                      <a:r>
                        <a:rPr lang="en-US" baseline="0" dirty="0" smtClean="0"/>
                        <a:t> notes</a:t>
                      </a:r>
                      <a:endParaRPr lang="en-US" dirty="0"/>
                    </a:p>
                  </a:txBody>
                  <a:tcPr/>
                </a:tc>
                <a:tc>
                  <a:txBody>
                    <a:bodyPr/>
                    <a:lstStyle/>
                    <a:p>
                      <a:pPr algn="ctr"/>
                      <a:r>
                        <a:rPr lang="en-US" dirty="0" smtClean="0"/>
                        <a:t>Portfolios</a:t>
                      </a:r>
                      <a:endParaRPr lang="en-US" dirty="0"/>
                    </a:p>
                  </a:txBody>
                  <a:tcPr/>
                </a:tc>
                <a:extLst>
                  <a:ext uri="{0D108BD9-81ED-4DB2-BD59-A6C34878D82A}">
                    <a16:rowId xmlns:a16="http://schemas.microsoft.com/office/drawing/2014/main" val="3090420273"/>
                  </a:ext>
                </a:extLst>
              </a:tr>
              <a:tr h="439169">
                <a:tc>
                  <a:txBody>
                    <a:bodyPr/>
                    <a:lstStyle/>
                    <a:p>
                      <a:pPr algn="ctr"/>
                      <a:r>
                        <a:rPr lang="en-US" dirty="0" smtClean="0"/>
                        <a:t>Peer and</a:t>
                      </a:r>
                      <a:r>
                        <a:rPr lang="en-US" baseline="0" dirty="0" smtClean="0"/>
                        <a:t> </a:t>
                      </a:r>
                      <a:r>
                        <a:rPr lang="en-US" dirty="0" smtClean="0"/>
                        <a:t>Self evaluations</a:t>
                      </a:r>
                      <a:endParaRPr lang="en-US" dirty="0"/>
                    </a:p>
                  </a:txBody>
                  <a:tcPr/>
                </a:tc>
                <a:tc>
                  <a:txBody>
                    <a:bodyPr/>
                    <a:lstStyle/>
                    <a:p>
                      <a:pPr algn="ctr"/>
                      <a:r>
                        <a:rPr lang="en-US" dirty="0" smtClean="0"/>
                        <a:t>Written reports</a:t>
                      </a:r>
                      <a:endParaRPr lang="en-US" dirty="0"/>
                    </a:p>
                  </a:txBody>
                  <a:tcPr/>
                </a:tc>
                <a:extLst>
                  <a:ext uri="{0D108BD9-81ED-4DB2-BD59-A6C34878D82A}">
                    <a16:rowId xmlns:a16="http://schemas.microsoft.com/office/drawing/2014/main" val="1762403333"/>
                  </a:ext>
                </a:extLst>
              </a:tr>
              <a:tr h="439169">
                <a:tc>
                  <a:txBody>
                    <a:bodyPr/>
                    <a:lstStyle/>
                    <a:p>
                      <a:pPr algn="ctr"/>
                      <a:r>
                        <a:rPr lang="en-US" dirty="0" smtClean="0"/>
                        <a:t>Observations</a:t>
                      </a:r>
                      <a:endParaRPr lang="en-US" dirty="0"/>
                    </a:p>
                  </a:txBody>
                  <a:tcPr/>
                </a:tc>
                <a:tc>
                  <a:txBody>
                    <a:bodyPr/>
                    <a:lstStyle/>
                    <a:p>
                      <a:pPr algn="ctr"/>
                      <a:r>
                        <a:rPr lang="en-US" dirty="0" smtClean="0"/>
                        <a:t>Product</a:t>
                      </a:r>
                      <a:endParaRPr lang="en-US" dirty="0"/>
                    </a:p>
                  </a:txBody>
                  <a:tcPr/>
                </a:tc>
                <a:extLst>
                  <a:ext uri="{0D108BD9-81ED-4DB2-BD59-A6C34878D82A}">
                    <a16:rowId xmlns:a16="http://schemas.microsoft.com/office/drawing/2014/main" val="144202454"/>
                  </a:ext>
                </a:extLst>
              </a:tr>
              <a:tr h="439169">
                <a:tc>
                  <a:txBody>
                    <a:bodyPr/>
                    <a:lstStyle/>
                    <a:p>
                      <a:pPr algn="ctr"/>
                      <a:r>
                        <a:rPr lang="en-US" dirty="0" smtClean="0"/>
                        <a:t>Conferences/interviews</a:t>
                      </a:r>
                      <a:endParaRPr lang="en-US" dirty="0"/>
                    </a:p>
                  </a:txBody>
                  <a:tcPr/>
                </a:tc>
                <a:tc>
                  <a:txBody>
                    <a:bodyPr/>
                    <a:lstStyle/>
                    <a:p>
                      <a:pPr algn="ctr"/>
                      <a:r>
                        <a:rPr lang="en-US" dirty="0" smtClean="0"/>
                        <a:t>Peer and Self evaluation</a:t>
                      </a:r>
                      <a:endParaRPr lang="en-US" dirty="0"/>
                    </a:p>
                  </a:txBody>
                  <a:tcPr/>
                </a:tc>
                <a:extLst>
                  <a:ext uri="{0D108BD9-81ED-4DB2-BD59-A6C34878D82A}">
                    <a16:rowId xmlns:a16="http://schemas.microsoft.com/office/drawing/2014/main" val="3077575152"/>
                  </a:ext>
                </a:extLst>
              </a:tr>
            </a:tbl>
          </a:graphicData>
        </a:graphic>
      </p:graphicFrame>
      <p:sp>
        <p:nvSpPr>
          <p:cNvPr id="8" name="TextBox 7"/>
          <p:cNvSpPr txBox="1"/>
          <p:nvPr/>
        </p:nvSpPr>
        <p:spPr>
          <a:xfrm>
            <a:off x="10415392" y="6581001"/>
            <a:ext cx="3256767" cy="276999"/>
          </a:xfrm>
          <a:prstGeom prst="rect">
            <a:avLst/>
          </a:prstGeom>
          <a:noFill/>
        </p:spPr>
        <p:txBody>
          <a:bodyPr wrap="square" rtlCol="0">
            <a:spAutoFit/>
          </a:bodyPr>
          <a:lstStyle/>
          <a:p>
            <a:r>
              <a:rPr lang="en-US" sz="1200" i="1" dirty="0" smtClean="0"/>
              <a:t>- Christine Bauer-</a:t>
            </a:r>
            <a:r>
              <a:rPr lang="en-US" sz="1200" i="1" dirty="0" err="1" smtClean="0"/>
              <a:t>Ramazani</a:t>
            </a:r>
            <a:endParaRPr lang="en-US" sz="1200" i="1" dirty="0"/>
          </a:p>
        </p:txBody>
      </p:sp>
    </p:spTree>
    <p:extLst>
      <p:ext uri="{BB962C8B-B14F-4D97-AF65-F5344CB8AC3E}">
        <p14:creationId xmlns:p14="http://schemas.microsoft.com/office/powerpoint/2010/main" val="3056230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Formative Assessment</a:t>
            </a:r>
            <a:endParaRPr lang="en-US" dirty="0"/>
          </a:p>
        </p:txBody>
      </p:sp>
      <p:pic>
        <p:nvPicPr>
          <p:cNvPr id="4" name="Content Placeholder 3"/>
          <p:cNvPicPr>
            <a:picLocks noGrp="1" noChangeAspect="1"/>
          </p:cNvPicPr>
          <p:nvPr>
            <p:ph idx="1"/>
          </p:nvPr>
        </p:nvPicPr>
        <p:blipFill>
          <a:blip r:embed="rId2"/>
          <a:stretch>
            <a:fillRect/>
          </a:stretch>
        </p:blipFill>
        <p:spPr>
          <a:xfrm>
            <a:off x="2323578" y="1804990"/>
            <a:ext cx="6720213" cy="5053010"/>
          </a:xfrm>
          <a:prstGeom prst="rect">
            <a:avLst/>
          </a:prstGeom>
        </p:spPr>
      </p:pic>
    </p:spTree>
    <p:extLst>
      <p:ext uri="{BB962C8B-B14F-4D97-AF65-F5344CB8AC3E}">
        <p14:creationId xmlns:p14="http://schemas.microsoft.com/office/powerpoint/2010/main" val="2074674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it all together</a:t>
            </a:r>
            <a:endParaRPr lang="en-US" dirty="0"/>
          </a:p>
        </p:txBody>
      </p:sp>
      <p:sp>
        <p:nvSpPr>
          <p:cNvPr id="3" name="Content Placeholder 2"/>
          <p:cNvSpPr>
            <a:spLocks noGrp="1"/>
          </p:cNvSpPr>
          <p:nvPr>
            <p:ph idx="1"/>
          </p:nvPr>
        </p:nvSpPr>
        <p:spPr>
          <a:xfrm>
            <a:off x="480984" y="2023920"/>
            <a:ext cx="11029615" cy="3919680"/>
          </a:xfrm>
        </p:spPr>
        <p:txBody>
          <a:bodyPr>
            <a:normAutofit lnSpcReduction="10000"/>
          </a:bodyPr>
          <a:lstStyle/>
          <a:p>
            <a:r>
              <a:rPr lang="en-US" sz="2800" dirty="0" smtClean="0"/>
              <a:t>On the chart paper provided, record the following things:</a:t>
            </a:r>
          </a:p>
          <a:p>
            <a:pPr lvl="1"/>
            <a:r>
              <a:rPr lang="en-US" sz="2400" dirty="0" smtClean="0"/>
              <a:t>Project Title</a:t>
            </a:r>
          </a:p>
          <a:p>
            <a:pPr lvl="1"/>
            <a:r>
              <a:rPr lang="en-US" sz="2400" dirty="0" smtClean="0"/>
              <a:t>Project Summary</a:t>
            </a:r>
          </a:p>
          <a:p>
            <a:pPr lvl="1"/>
            <a:r>
              <a:rPr lang="en-US" sz="2400" dirty="0" smtClean="0"/>
              <a:t>Driving Question (D.Q.)</a:t>
            </a:r>
          </a:p>
          <a:p>
            <a:pPr lvl="1"/>
            <a:r>
              <a:rPr lang="en-US" sz="2400" dirty="0" smtClean="0"/>
              <a:t>Entry Event</a:t>
            </a:r>
          </a:p>
          <a:p>
            <a:pPr lvl="1"/>
            <a:r>
              <a:rPr lang="en-US" sz="2400" dirty="0" smtClean="0"/>
              <a:t>Content  (major standards addressed)</a:t>
            </a:r>
          </a:p>
          <a:p>
            <a:pPr lvl="1"/>
            <a:r>
              <a:rPr lang="en-US" sz="2400" dirty="0" smtClean="0"/>
              <a:t>Final product(s)</a:t>
            </a:r>
          </a:p>
          <a:p>
            <a:pPr lvl="1"/>
            <a:r>
              <a:rPr lang="en-US" sz="2400" dirty="0" smtClean="0"/>
              <a:t>Public Audience</a:t>
            </a:r>
          </a:p>
          <a:p>
            <a:pPr lvl="1"/>
            <a:endParaRPr lang="en-US" dirty="0"/>
          </a:p>
        </p:txBody>
      </p:sp>
    </p:spTree>
    <p:extLst>
      <p:ext uri="{BB962C8B-B14F-4D97-AF65-F5344CB8AC3E}">
        <p14:creationId xmlns:p14="http://schemas.microsoft.com/office/powerpoint/2010/main" val="4072373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 Walk</a:t>
            </a:r>
            <a:endParaRPr lang="en-US" dirty="0"/>
          </a:p>
        </p:txBody>
      </p:sp>
      <p:sp>
        <p:nvSpPr>
          <p:cNvPr id="3" name="Content Placeholder 2"/>
          <p:cNvSpPr>
            <a:spLocks noGrp="1"/>
          </p:cNvSpPr>
          <p:nvPr>
            <p:ph idx="1"/>
          </p:nvPr>
        </p:nvSpPr>
        <p:spPr>
          <a:xfrm>
            <a:off x="462195" y="852738"/>
            <a:ext cx="11029615" cy="3678303"/>
          </a:xfrm>
        </p:spPr>
        <p:txBody>
          <a:bodyPr>
            <a:normAutofit/>
          </a:bodyPr>
          <a:lstStyle/>
          <a:p>
            <a:r>
              <a:rPr lang="en-US" sz="2800" dirty="0" smtClean="0"/>
              <a:t>Walk around the room looking at the different PBL plans.  Use the sticky notes to leave an “I like ….” note and/or an “I wonder ….” note.  </a:t>
            </a:r>
            <a:endParaRPr lang="en-US" sz="2800" dirty="0"/>
          </a:p>
        </p:txBody>
      </p:sp>
      <p:pic>
        <p:nvPicPr>
          <p:cNvPr id="2050" name="Picture 2" descr="Image result for gallery w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753" y="3577129"/>
            <a:ext cx="4090748" cy="296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545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PBL</a:t>
            </a:r>
            <a:endParaRPr lang="en-US" dirty="0"/>
          </a:p>
        </p:txBody>
      </p:sp>
      <p:sp>
        <p:nvSpPr>
          <p:cNvPr id="3" name="Content Placeholder 2"/>
          <p:cNvSpPr>
            <a:spLocks noGrp="1"/>
          </p:cNvSpPr>
          <p:nvPr>
            <p:ph idx="1"/>
          </p:nvPr>
        </p:nvSpPr>
        <p:spPr>
          <a:xfrm>
            <a:off x="581192" y="2086551"/>
            <a:ext cx="11029615" cy="3678303"/>
          </a:xfrm>
        </p:spPr>
        <p:txBody>
          <a:bodyPr/>
          <a:lstStyle/>
          <a:p>
            <a:r>
              <a:rPr lang="en-US" sz="2400" dirty="0" smtClean="0"/>
              <a:t>Get into groups of 3.  Each person is responsible for reading 2 sections of the article  </a:t>
            </a:r>
            <a:r>
              <a:rPr lang="en-US" sz="2400" i="1" dirty="0" smtClean="0"/>
              <a:t>Getting Started with Project-Based Learning</a:t>
            </a:r>
            <a:r>
              <a:rPr lang="en-US" sz="2400" dirty="0" smtClean="0"/>
              <a:t> by Andrew Miller.  </a:t>
            </a:r>
          </a:p>
          <a:p>
            <a:endParaRPr lang="en-US" sz="2400" dirty="0" smtClean="0"/>
          </a:p>
          <a:p>
            <a:r>
              <a:rPr lang="en-US" sz="2400" dirty="0" smtClean="0"/>
              <a:t>After you are done reading, you will discuss what you read in your group.</a:t>
            </a:r>
          </a:p>
          <a:p>
            <a:endParaRPr lang="en-US" dirty="0"/>
          </a:p>
          <a:p>
            <a:pPr marL="0" indent="0">
              <a:buNone/>
            </a:pPr>
            <a:r>
              <a:rPr lang="en-US" dirty="0">
                <a:hlinkClick r:id="rId2"/>
              </a:rPr>
              <a:t>https://</a:t>
            </a:r>
            <a:r>
              <a:rPr lang="en-US" dirty="0" smtClean="0">
                <a:hlinkClick r:id="rId2"/>
              </a:rPr>
              <a:t>www.edutopia.org/blog/project-based-learning-getting-started-basics-andrew-miller</a:t>
            </a:r>
            <a:r>
              <a:rPr lang="en-US" dirty="0" smtClean="0"/>
              <a:t> </a:t>
            </a:r>
            <a:endParaRPr lang="en-US" dirty="0"/>
          </a:p>
        </p:txBody>
      </p:sp>
    </p:spTree>
    <p:extLst>
      <p:ext uri="{BB962C8B-B14F-4D97-AF65-F5344CB8AC3E}">
        <p14:creationId xmlns:p14="http://schemas.microsoft.com/office/powerpoint/2010/main" val="1437962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Edutopia</a:t>
            </a:r>
            <a:r>
              <a:rPr lang="en-US" dirty="0" smtClean="0"/>
              <a:t> – 5 Keys to Rigorous Project Based Learning</a:t>
            </a:r>
            <a:endParaRPr lang="en-US" dirty="0"/>
          </a:p>
        </p:txBody>
      </p:sp>
      <p:pic>
        <p:nvPicPr>
          <p:cNvPr id="3" name="hnzCGNnU_WM"/>
          <p:cNvPicPr>
            <a:picLocks noRot="1" noChangeAspect="1"/>
          </p:cNvPicPr>
          <p:nvPr>
            <a:videoFile r:link="rId1"/>
          </p:nvPr>
        </p:nvPicPr>
        <p:blipFill>
          <a:blip r:embed="rId3"/>
          <a:stretch>
            <a:fillRect/>
          </a:stretch>
        </p:blipFill>
        <p:spPr>
          <a:xfrm>
            <a:off x="1410318" y="1838583"/>
            <a:ext cx="8778240" cy="4937760"/>
          </a:xfrm>
          <a:prstGeom prst="rect">
            <a:avLst/>
          </a:prstGeom>
        </p:spPr>
      </p:pic>
    </p:spTree>
    <p:extLst>
      <p:ext uri="{BB962C8B-B14F-4D97-AF65-F5344CB8AC3E}">
        <p14:creationId xmlns:p14="http://schemas.microsoft.com/office/powerpoint/2010/main" val="2706095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with the end in mind</a:t>
            </a:r>
            <a:endParaRPr lang="en-US" dirty="0"/>
          </a:p>
        </p:txBody>
      </p:sp>
      <p:sp>
        <p:nvSpPr>
          <p:cNvPr id="3" name="Content Placeholder 2"/>
          <p:cNvSpPr>
            <a:spLocks noGrp="1"/>
          </p:cNvSpPr>
          <p:nvPr>
            <p:ph idx="1"/>
          </p:nvPr>
        </p:nvSpPr>
        <p:spPr>
          <a:xfrm>
            <a:off x="399565" y="2687800"/>
            <a:ext cx="11029615" cy="3678303"/>
          </a:xfrm>
        </p:spPr>
        <p:txBody>
          <a:bodyPr>
            <a:noAutofit/>
          </a:bodyPr>
          <a:lstStyle/>
          <a:p>
            <a:r>
              <a:rPr lang="en-US" sz="2400" dirty="0" smtClean="0"/>
              <a:t>The best way to begin planning a PBL is to decide what final product you want your students to create.</a:t>
            </a:r>
          </a:p>
          <a:p>
            <a:endParaRPr lang="en-US" sz="2400" dirty="0"/>
          </a:p>
          <a:p>
            <a:r>
              <a:rPr lang="en-US" sz="2400" dirty="0" smtClean="0"/>
              <a:t>By having this final product in mind, you will be able to plan for:</a:t>
            </a:r>
          </a:p>
          <a:p>
            <a:pPr lvl="1"/>
            <a:r>
              <a:rPr lang="en-US" sz="2000" dirty="0" smtClean="0"/>
              <a:t>scaffolding</a:t>
            </a:r>
          </a:p>
          <a:p>
            <a:pPr lvl="1"/>
            <a:r>
              <a:rPr lang="en-US" sz="2000" dirty="0" smtClean="0"/>
              <a:t>resources</a:t>
            </a:r>
          </a:p>
          <a:p>
            <a:pPr lvl="1"/>
            <a:r>
              <a:rPr lang="en-US" sz="2000" dirty="0" smtClean="0"/>
              <a:t>materials</a:t>
            </a:r>
          </a:p>
          <a:p>
            <a:pPr lvl="1"/>
            <a:r>
              <a:rPr lang="en-US" sz="2000" dirty="0" smtClean="0"/>
              <a:t>experts</a:t>
            </a:r>
          </a:p>
          <a:p>
            <a:pPr lvl="1"/>
            <a:r>
              <a:rPr lang="en-US" sz="2000" dirty="0" smtClean="0"/>
              <a:t>formative assessments</a:t>
            </a:r>
          </a:p>
          <a:p>
            <a:pPr lvl="1"/>
            <a:r>
              <a:rPr lang="en-US" sz="2000" dirty="0" smtClean="0"/>
              <a:t>technology support</a:t>
            </a:r>
          </a:p>
          <a:p>
            <a:pPr lvl="1"/>
            <a:endParaRPr lang="en-US" sz="2000" dirty="0"/>
          </a:p>
        </p:txBody>
      </p:sp>
      <p:pic>
        <p:nvPicPr>
          <p:cNvPr id="4" name="Picture 3"/>
          <p:cNvPicPr>
            <a:picLocks noChangeAspect="1"/>
          </p:cNvPicPr>
          <p:nvPr/>
        </p:nvPicPr>
        <p:blipFill>
          <a:blip r:embed="rId2"/>
          <a:stretch>
            <a:fillRect/>
          </a:stretch>
        </p:blipFill>
        <p:spPr>
          <a:xfrm>
            <a:off x="8342334" y="3976314"/>
            <a:ext cx="3612940" cy="2695809"/>
          </a:xfrm>
          <a:prstGeom prst="rect">
            <a:avLst/>
          </a:prstGeom>
        </p:spPr>
      </p:pic>
    </p:spTree>
    <p:extLst>
      <p:ext uri="{BB962C8B-B14F-4D97-AF65-F5344CB8AC3E}">
        <p14:creationId xmlns:p14="http://schemas.microsoft.com/office/powerpoint/2010/main" val="275669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final product?</a:t>
            </a:r>
            <a:endParaRPr lang="en-US" dirty="0"/>
          </a:p>
        </p:txBody>
      </p:sp>
      <p:sp>
        <p:nvSpPr>
          <p:cNvPr id="3" name="Content Placeholder 2"/>
          <p:cNvSpPr>
            <a:spLocks noGrp="1"/>
          </p:cNvSpPr>
          <p:nvPr>
            <p:ph idx="1"/>
          </p:nvPr>
        </p:nvSpPr>
        <p:spPr>
          <a:xfrm>
            <a:off x="581192" y="1947687"/>
            <a:ext cx="11029615" cy="3678303"/>
          </a:xfrm>
        </p:spPr>
        <p:txBody>
          <a:bodyPr>
            <a:normAutofit/>
          </a:bodyPr>
          <a:lstStyle/>
          <a:p>
            <a:r>
              <a:rPr lang="en-US" sz="2800" dirty="0" smtClean="0"/>
              <a:t>Spend 10-15 minutes thinking about the final product and answer the following questions.</a:t>
            </a:r>
          </a:p>
          <a:p>
            <a:pPr lvl="1"/>
            <a:r>
              <a:rPr lang="en-US" sz="2400" dirty="0" smtClean="0"/>
              <a:t>What will all students turn in?</a:t>
            </a:r>
          </a:p>
          <a:p>
            <a:pPr lvl="1"/>
            <a:r>
              <a:rPr lang="en-US" sz="2400" dirty="0" smtClean="0"/>
              <a:t>What do all students have to know for final product? (content standards)</a:t>
            </a:r>
          </a:p>
          <a:p>
            <a:pPr lvl="1"/>
            <a:r>
              <a:rPr lang="en-US" sz="2400" dirty="0" smtClean="0"/>
              <a:t>What do all students have to be able to do for final product? </a:t>
            </a:r>
            <a:r>
              <a:rPr lang="en-US" sz="2400" dirty="0" smtClean="0"/>
              <a:t>(skills)</a:t>
            </a:r>
            <a:endParaRPr lang="en-US" sz="2400" dirty="0" smtClean="0"/>
          </a:p>
          <a:p>
            <a:pPr lvl="1"/>
            <a:r>
              <a:rPr lang="en-US" sz="2400" dirty="0" smtClean="0"/>
              <a:t>Who will the students present to?</a:t>
            </a:r>
            <a:endParaRPr lang="en-US" sz="2400" dirty="0"/>
          </a:p>
        </p:txBody>
      </p:sp>
    </p:spTree>
    <p:extLst>
      <p:ext uri="{BB962C8B-B14F-4D97-AF65-F5344CB8AC3E}">
        <p14:creationId xmlns:p14="http://schemas.microsoft.com/office/powerpoint/2010/main" val="24704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Driving Question?</a:t>
            </a:r>
            <a:endParaRPr lang="en-US" dirty="0"/>
          </a:p>
        </p:txBody>
      </p:sp>
      <p:sp>
        <p:nvSpPr>
          <p:cNvPr id="3" name="Content Placeholder 2"/>
          <p:cNvSpPr>
            <a:spLocks noGrp="1"/>
          </p:cNvSpPr>
          <p:nvPr>
            <p:ph idx="1"/>
          </p:nvPr>
        </p:nvSpPr>
        <p:spPr>
          <a:xfrm>
            <a:off x="480983" y="965471"/>
            <a:ext cx="11029615" cy="3678303"/>
          </a:xfrm>
        </p:spPr>
        <p:txBody>
          <a:bodyPr/>
          <a:lstStyle/>
          <a:p>
            <a:r>
              <a:rPr lang="en-US" sz="2800" dirty="0" smtClean="0"/>
              <a:t>A driving question is what students should be working to answer or explore during PBL.   </a:t>
            </a:r>
            <a:endParaRPr lang="en-US" dirty="0"/>
          </a:p>
        </p:txBody>
      </p:sp>
      <p:pic>
        <p:nvPicPr>
          <p:cNvPr id="4" name="Picture 3"/>
          <p:cNvPicPr>
            <a:picLocks noChangeAspect="1"/>
          </p:cNvPicPr>
          <p:nvPr/>
        </p:nvPicPr>
        <p:blipFill>
          <a:blip r:embed="rId2"/>
          <a:stretch>
            <a:fillRect/>
          </a:stretch>
        </p:blipFill>
        <p:spPr>
          <a:xfrm>
            <a:off x="3829115" y="3720732"/>
            <a:ext cx="3868129" cy="2897362"/>
          </a:xfrm>
          <a:prstGeom prst="rect">
            <a:avLst/>
          </a:prstGeom>
        </p:spPr>
      </p:pic>
      <p:sp>
        <p:nvSpPr>
          <p:cNvPr id="5" name="TextBox 4"/>
          <p:cNvSpPr txBox="1"/>
          <p:nvPr/>
        </p:nvSpPr>
        <p:spPr>
          <a:xfrm>
            <a:off x="11135638" y="6550223"/>
            <a:ext cx="1878904" cy="307777"/>
          </a:xfrm>
          <a:prstGeom prst="rect">
            <a:avLst/>
          </a:prstGeom>
          <a:noFill/>
        </p:spPr>
        <p:txBody>
          <a:bodyPr wrap="square" rtlCol="0">
            <a:spAutoFit/>
          </a:bodyPr>
          <a:lstStyle/>
          <a:p>
            <a:r>
              <a:rPr lang="en-US" sz="1400" i="1" dirty="0" smtClean="0"/>
              <a:t>- PBL Toolkit</a:t>
            </a:r>
            <a:endParaRPr lang="en-US" sz="1400" i="1" dirty="0"/>
          </a:p>
        </p:txBody>
      </p:sp>
    </p:spTree>
    <p:extLst>
      <p:ext uri="{BB962C8B-B14F-4D97-AF65-F5344CB8AC3E}">
        <p14:creationId xmlns:p14="http://schemas.microsoft.com/office/powerpoint/2010/main" val="187524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Driving Question</a:t>
            </a:r>
            <a:endParaRPr lang="en-US" dirty="0"/>
          </a:p>
        </p:txBody>
      </p:sp>
      <p:sp>
        <p:nvSpPr>
          <p:cNvPr id="3" name="Content Placeholder 2"/>
          <p:cNvSpPr>
            <a:spLocks noGrp="1"/>
          </p:cNvSpPr>
          <p:nvPr>
            <p:ph idx="1"/>
          </p:nvPr>
        </p:nvSpPr>
        <p:spPr>
          <a:xfrm>
            <a:off x="693927" y="2161707"/>
            <a:ext cx="11029615" cy="3678303"/>
          </a:xfrm>
        </p:spPr>
        <p:txBody>
          <a:bodyPr>
            <a:noAutofit/>
          </a:bodyPr>
          <a:lstStyle/>
          <a:p>
            <a:r>
              <a:rPr lang="en-US" sz="2800" dirty="0" smtClean="0"/>
              <a:t>Creates interest and challenge</a:t>
            </a:r>
          </a:p>
          <a:p>
            <a:r>
              <a:rPr lang="en-US" sz="2800" dirty="0" smtClean="0"/>
              <a:t>Connects the work involved with real-world experiences</a:t>
            </a:r>
          </a:p>
          <a:p>
            <a:r>
              <a:rPr lang="en-US" sz="2800" dirty="0" smtClean="0"/>
              <a:t>Fosters independence and interdependence</a:t>
            </a:r>
          </a:p>
          <a:p>
            <a:r>
              <a:rPr lang="en-US" sz="2800" dirty="0" smtClean="0"/>
              <a:t>Initiates, focuses, and engages inquiry</a:t>
            </a:r>
          </a:p>
          <a:p>
            <a:r>
              <a:rPr lang="en-US" sz="2800" dirty="0" smtClean="0"/>
              <a:t>Clearly communicates the purpose, or main focus, of the project</a:t>
            </a:r>
          </a:p>
          <a:p>
            <a:r>
              <a:rPr lang="en-US" sz="2800" dirty="0" smtClean="0"/>
              <a:t>Is framed according to standards</a:t>
            </a:r>
          </a:p>
          <a:p>
            <a:r>
              <a:rPr lang="en-US" sz="2800" dirty="0" smtClean="0">
                <a:solidFill>
                  <a:schemeClr val="accent2"/>
                </a:solidFill>
              </a:rPr>
              <a:t>Acts as a guide for project planning</a:t>
            </a:r>
          </a:p>
        </p:txBody>
      </p:sp>
      <p:sp>
        <p:nvSpPr>
          <p:cNvPr id="4" name="TextBox 3"/>
          <p:cNvSpPr txBox="1"/>
          <p:nvPr/>
        </p:nvSpPr>
        <p:spPr>
          <a:xfrm>
            <a:off x="8605382" y="6550223"/>
            <a:ext cx="5267194" cy="307777"/>
          </a:xfrm>
          <a:prstGeom prst="rect">
            <a:avLst/>
          </a:prstGeom>
          <a:noFill/>
        </p:spPr>
        <p:txBody>
          <a:bodyPr wrap="square" rtlCol="0">
            <a:spAutoFit/>
          </a:bodyPr>
          <a:lstStyle/>
          <a:p>
            <a:r>
              <a:rPr lang="en-US" sz="1400" i="1" dirty="0" smtClean="0"/>
              <a:t>- International Center for Leadership in Education</a:t>
            </a:r>
            <a:endParaRPr lang="en-US" sz="1400" i="1" dirty="0"/>
          </a:p>
        </p:txBody>
      </p:sp>
    </p:spTree>
    <p:extLst>
      <p:ext uri="{BB962C8B-B14F-4D97-AF65-F5344CB8AC3E}">
        <p14:creationId xmlns:p14="http://schemas.microsoft.com/office/powerpoint/2010/main" val="10579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403" y="329367"/>
            <a:ext cx="11029616" cy="1013800"/>
          </a:xfrm>
        </p:spPr>
        <p:txBody>
          <a:bodyPr/>
          <a:lstStyle/>
          <a:p>
            <a:r>
              <a:rPr lang="en-US" dirty="0" smtClean="0"/>
              <a:t>Driving Question Generator Chart – </a:t>
            </a:r>
            <a:r>
              <a:rPr lang="en-US" dirty="0" err="1" smtClean="0"/>
              <a:t>PBLWorks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0698699"/>
              </p:ext>
            </p:extLst>
          </p:nvPr>
        </p:nvGraphicFramePr>
        <p:xfrm>
          <a:off x="432148" y="1534438"/>
          <a:ext cx="11323528" cy="5323562"/>
        </p:xfrm>
        <a:graphic>
          <a:graphicData uri="http://schemas.openxmlformats.org/drawingml/2006/table">
            <a:tbl>
              <a:tblPr firstRow="1" bandRow="1">
                <a:tableStyleId>{21E4AEA4-8DFA-4A89-87EB-49C32662AFE0}</a:tableStyleId>
              </a:tblPr>
              <a:tblGrid>
                <a:gridCol w="2830882">
                  <a:extLst>
                    <a:ext uri="{9D8B030D-6E8A-4147-A177-3AD203B41FA5}">
                      <a16:colId xmlns:a16="http://schemas.microsoft.com/office/drawing/2014/main" val="2310807833"/>
                    </a:ext>
                  </a:extLst>
                </a:gridCol>
                <a:gridCol w="2830882">
                  <a:extLst>
                    <a:ext uri="{9D8B030D-6E8A-4147-A177-3AD203B41FA5}">
                      <a16:colId xmlns:a16="http://schemas.microsoft.com/office/drawing/2014/main" val="137764436"/>
                    </a:ext>
                  </a:extLst>
                </a:gridCol>
                <a:gridCol w="2830882">
                  <a:extLst>
                    <a:ext uri="{9D8B030D-6E8A-4147-A177-3AD203B41FA5}">
                      <a16:colId xmlns:a16="http://schemas.microsoft.com/office/drawing/2014/main" val="3625298931"/>
                    </a:ext>
                  </a:extLst>
                </a:gridCol>
                <a:gridCol w="2830882">
                  <a:extLst>
                    <a:ext uri="{9D8B030D-6E8A-4147-A177-3AD203B41FA5}">
                      <a16:colId xmlns:a16="http://schemas.microsoft.com/office/drawing/2014/main" val="4030351236"/>
                    </a:ext>
                  </a:extLst>
                </a:gridCol>
              </a:tblGrid>
              <a:tr h="373584">
                <a:tc>
                  <a:txBody>
                    <a:bodyPr/>
                    <a:lstStyle/>
                    <a:p>
                      <a:pPr algn="ctr"/>
                      <a:r>
                        <a:rPr lang="en-US" dirty="0" smtClean="0"/>
                        <a:t>Framing Words</a:t>
                      </a:r>
                      <a:endParaRPr lang="en-US" dirty="0"/>
                    </a:p>
                  </a:txBody>
                  <a:tcPr/>
                </a:tc>
                <a:tc>
                  <a:txBody>
                    <a:bodyPr/>
                    <a:lstStyle/>
                    <a:p>
                      <a:pPr algn="ctr"/>
                      <a:r>
                        <a:rPr lang="en-US" dirty="0" smtClean="0"/>
                        <a:t>Person or Entity</a:t>
                      </a:r>
                      <a:endParaRPr lang="en-US" dirty="0"/>
                    </a:p>
                  </a:txBody>
                  <a:tcPr/>
                </a:tc>
                <a:tc>
                  <a:txBody>
                    <a:bodyPr/>
                    <a:lstStyle/>
                    <a:p>
                      <a:pPr algn="ctr"/>
                      <a:r>
                        <a:rPr lang="en-US" dirty="0" smtClean="0"/>
                        <a:t>Action or Challenge</a:t>
                      </a:r>
                      <a:endParaRPr lang="en-US" dirty="0"/>
                    </a:p>
                  </a:txBody>
                  <a:tcPr/>
                </a:tc>
                <a:tc>
                  <a:txBody>
                    <a:bodyPr/>
                    <a:lstStyle/>
                    <a:p>
                      <a:pPr algn="ctr"/>
                      <a:r>
                        <a:rPr lang="en-US" dirty="0" smtClean="0"/>
                        <a:t>Audience or Purpose</a:t>
                      </a:r>
                      <a:endParaRPr lang="en-US" dirty="0"/>
                    </a:p>
                  </a:txBody>
                  <a:tcPr/>
                </a:tc>
                <a:extLst>
                  <a:ext uri="{0D108BD9-81ED-4DB2-BD59-A6C34878D82A}">
                    <a16:rowId xmlns:a16="http://schemas.microsoft.com/office/drawing/2014/main" val="2957004174"/>
                  </a:ext>
                </a:extLst>
              </a:tr>
              <a:tr h="1214146">
                <a:tc>
                  <a:txBody>
                    <a:bodyPr/>
                    <a:lstStyle/>
                    <a:p>
                      <a:pPr algn="ctr"/>
                      <a:r>
                        <a:rPr lang="en-US" sz="2400" dirty="0" smtClean="0"/>
                        <a:t>How can …</a:t>
                      </a:r>
                    </a:p>
                  </a:txBody>
                  <a:tcPr/>
                </a:tc>
                <a:tc>
                  <a:txBody>
                    <a:bodyPr/>
                    <a:lstStyle/>
                    <a:p>
                      <a:pPr algn="ctr"/>
                      <a:r>
                        <a:rPr lang="en-US" sz="2400" dirty="0" smtClean="0"/>
                        <a:t>I</a:t>
                      </a:r>
                    </a:p>
                    <a:p>
                      <a:pPr algn="ctr"/>
                      <a:r>
                        <a:rPr lang="en-US" sz="2400" dirty="0" smtClean="0"/>
                        <a:t>We</a:t>
                      </a:r>
                      <a:endParaRPr lang="en-US" sz="2400" dirty="0"/>
                    </a:p>
                  </a:txBody>
                  <a:tcPr/>
                </a:tc>
                <a:tc>
                  <a:txBody>
                    <a:bodyPr/>
                    <a:lstStyle/>
                    <a:p>
                      <a:pPr algn="ctr"/>
                      <a:r>
                        <a:rPr lang="en-US" sz="2400" dirty="0" smtClean="0"/>
                        <a:t>Build…</a:t>
                      </a:r>
                    </a:p>
                    <a:p>
                      <a:pPr algn="ctr"/>
                      <a:r>
                        <a:rPr lang="en-US" sz="2400" dirty="0" smtClean="0"/>
                        <a:t>Create…</a:t>
                      </a:r>
                    </a:p>
                    <a:p>
                      <a:pPr algn="ctr"/>
                      <a:r>
                        <a:rPr lang="en-US" sz="2400" dirty="0" smtClean="0"/>
                        <a:t>Make …</a:t>
                      </a:r>
                    </a:p>
                  </a:txBody>
                  <a:tcPr/>
                </a:tc>
                <a:tc>
                  <a:txBody>
                    <a:bodyPr/>
                    <a:lstStyle/>
                    <a:p>
                      <a:pPr algn="ctr"/>
                      <a:r>
                        <a:rPr lang="en-US" sz="2400" dirty="0" smtClean="0"/>
                        <a:t>Real-world Problem</a:t>
                      </a:r>
                      <a:endParaRPr lang="en-US" sz="2400" dirty="0"/>
                    </a:p>
                  </a:txBody>
                  <a:tcPr/>
                </a:tc>
                <a:extLst>
                  <a:ext uri="{0D108BD9-81ED-4DB2-BD59-A6C34878D82A}">
                    <a16:rowId xmlns:a16="http://schemas.microsoft.com/office/drawing/2014/main" val="1683135306"/>
                  </a:ext>
                </a:extLst>
              </a:tr>
              <a:tr h="840562">
                <a:tc>
                  <a:txBody>
                    <a:bodyPr/>
                    <a:lstStyle/>
                    <a:p>
                      <a:pPr algn="ctr"/>
                      <a:r>
                        <a:rPr lang="en-US" sz="2400" dirty="0" smtClean="0"/>
                        <a:t>How do</a:t>
                      </a:r>
                      <a:r>
                        <a:rPr lang="en-US" sz="2400" baseline="0" dirty="0" smtClean="0"/>
                        <a:t> …</a:t>
                      </a:r>
                      <a:endParaRPr lang="en-US" sz="2400" dirty="0"/>
                    </a:p>
                  </a:txBody>
                  <a:tcPr/>
                </a:tc>
                <a:tc>
                  <a:txBody>
                    <a:bodyPr/>
                    <a:lstStyle/>
                    <a:p>
                      <a:pPr algn="ctr"/>
                      <a:r>
                        <a:rPr lang="en-US" sz="2400" dirty="0" smtClean="0"/>
                        <a:t>We as, (roles)</a:t>
                      </a:r>
                      <a:r>
                        <a:rPr lang="en-US" sz="2400" baseline="0" dirty="0" smtClean="0"/>
                        <a:t> (occupations)</a:t>
                      </a:r>
                      <a:endParaRPr lang="en-US" sz="2400" dirty="0"/>
                    </a:p>
                  </a:txBody>
                  <a:tcPr/>
                </a:tc>
                <a:tc>
                  <a:txBody>
                    <a:bodyPr/>
                    <a:lstStyle/>
                    <a:p>
                      <a:pPr algn="ctr"/>
                      <a:r>
                        <a:rPr lang="en-US" sz="2400" dirty="0" smtClean="0"/>
                        <a:t>Design</a:t>
                      </a:r>
                      <a:r>
                        <a:rPr lang="en-US" sz="2400" baseline="0" dirty="0" smtClean="0"/>
                        <a:t> …</a:t>
                      </a:r>
                    </a:p>
                    <a:p>
                      <a:pPr algn="ctr"/>
                      <a:r>
                        <a:rPr lang="en-US" sz="2400" baseline="0" dirty="0" smtClean="0"/>
                        <a:t>Plan …</a:t>
                      </a:r>
                      <a:endParaRPr lang="en-US" sz="2400" dirty="0"/>
                    </a:p>
                  </a:txBody>
                  <a:tcPr/>
                </a:tc>
                <a:tc>
                  <a:txBody>
                    <a:bodyPr/>
                    <a:lstStyle/>
                    <a:p>
                      <a:pPr algn="ctr"/>
                      <a:r>
                        <a:rPr lang="en-US" sz="2400" dirty="0" smtClean="0"/>
                        <a:t>For a Public Audience</a:t>
                      </a:r>
                      <a:endParaRPr lang="en-US" sz="2400" dirty="0"/>
                    </a:p>
                  </a:txBody>
                  <a:tcPr/>
                </a:tc>
                <a:extLst>
                  <a:ext uri="{0D108BD9-81ED-4DB2-BD59-A6C34878D82A}">
                    <a16:rowId xmlns:a16="http://schemas.microsoft.com/office/drawing/2014/main" val="2597418559"/>
                  </a:ext>
                </a:extLst>
              </a:tr>
              <a:tr h="1214146">
                <a:tc>
                  <a:txBody>
                    <a:bodyPr/>
                    <a:lstStyle/>
                    <a:p>
                      <a:pPr algn="ctr"/>
                      <a:r>
                        <a:rPr lang="en-US" sz="2400" dirty="0" smtClean="0"/>
                        <a:t>Should …</a:t>
                      </a:r>
                      <a:endParaRPr lang="en-US" sz="2400" dirty="0"/>
                    </a:p>
                  </a:txBody>
                  <a:tcPr/>
                </a:tc>
                <a:tc>
                  <a:txBody>
                    <a:bodyPr/>
                    <a:lstStyle/>
                    <a:p>
                      <a:pPr algn="ctr"/>
                      <a:r>
                        <a:rPr lang="en-US" sz="2400" dirty="0" smtClean="0"/>
                        <a:t>(Town)</a:t>
                      </a:r>
                    </a:p>
                    <a:p>
                      <a:pPr algn="ctr"/>
                      <a:r>
                        <a:rPr lang="en-US" sz="2400" dirty="0" smtClean="0"/>
                        <a:t>(City)</a:t>
                      </a:r>
                    </a:p>
                    <a:p>
                      <a:pPr algn="ctr"/>
                      <a:r>
                        <a:rPr lang="en-US" sz="2400" dirty="0" smtClean="0"/>
                        <a:t>(County)</a:t>
                      </a:r>
                      <a:endParaRPr lang="en-US" sz="2400" dirty="0"/>
                    </a:p>
                  </a:txBody>
                  <a:tcPr/>
                </a:tc>
                <a:tc>
                  <a:txBody>
                    <a:bodyPr/>
                    <a:lstStyle/>
                    <a:p>
                      <a:pPr algn="ctr"/>
                      <a:r>
                        <a:rPr lang="en-US" sz="2400" dirty="0" smtClean="0"/>
                        <a:t>Solve …</a:t>
                      </a:r>
                      <a:endParaRPr lang="en-US" sz="2400" dirty="0"/>
                    </a:p>
                  </a:txBody>
                  <a:tcPr/>
                </a:tc>
                <a:tc>
                  <a:txBody>
                    <a:bodyPr/>
                    <a:lstStyle/>
                    <a:p>
                      <a:pPr algn="ctr"/>
                      <a:r>
                        <a:rPr lang="en-US" sz="2400" dirty="0" smtClean="0"/>
                        <a:t>For a School</a:t>
                      </a:r>
                      <a:endParaRPr lang="en-US" sz="2400" dirty="0"/>
                    </a:p>
                  </a:txBody>
                  <a:tcPr/>
                </a:tc>
                <a:extLst>
                  <a:ext uri="{0D108BD9-81ED-4DB2-BD59-A6C34878D82A}">
                    <a16:rowId xmlns:a16="http://schemas.microsoft.com/office/drawing/2014/main" val="1265043522"/>
                  </a:ext>
                </a:extLst>
              </a:tr>
              <a:tr h="840562">
                <a:tc>
                  <a:txBody>
                    <a:bodyPr/>
                    <a:lstStyle/>
                    <a:p>
                      <a:pPr algn="ctr"/>
                      <a:r>
                        <a:rPr lang="en-US" sz="2400" dirty="0" smtClean="0"/>
                        <a:t>Could …</a:t>
                      </a:r>
                      <a:endParaRPr lang="en-US" sz="2400" dirty="0"/>
                    </a:p>
                  </a:txBody>
                  <a:tcPr/>
                </a:tc>
                <a:tc>
                  <a:txBody>
                    <a:bodyPr/>
                    <a:lstStyle/>
                    <a:p>
                      <a:pPr algn="ctr"/>
                      <a:r>
                        <a:rPr lang="en-US" sz="2400" dirty="0" smtClean="0"/>
                        <a:t>(State)</a:t>
                      </a:r>
                    </a:p>
                    <a:p>
                      <a:pPr algn="ctr"/>
                      <a:r>
                        <a:rPr lang="en-US" sz="2400" dirty="0" smtClean="0"/>
                        <a:t>(Nation)</a:t>
                      </a:r>
                      <a:endParaRPr lang="en-US" sz="2400" dirty="0"/>
                    </a:p>
                  </a:txBody>
                  <a:tcPr/>
                </a:tc>
                <a:tc>
                  <a:txBody>
                    <a:bodyPr/>
                    <a:lstStyle/>
                    <a:p>
                      <a:pPr algn="ctr"/>
                      <a:r>
                        <a:rPr lang="en-US" sz="2400" dirty="0" smtClean="0"/>
                        <a:t>Write …</a:t>
                      </a:r>
                      <a:endParaRPr lang="en-US" sz="2400" dirty="0"/>
                    </a:p>
                  </a:txBody>
                  <a:tcPr/>
                </a:tc>
                <a:tc>
                  <a:txBody>
                    <a:bodyPr/>
                    <a:lstStyle/>
                    <a:p>
                      <a:pPr algn="ctr"/>
                      <a:r>
                        <a:rPr lang="en-US" sz="2400" dirty="0" smtClean="0"/>
                        <a:t>For a Classroom</a:t>
                      </a:r>
                      <a:endParaRPr lang="en-US" sz="2400" dirty="0"/>
                    </a:p>
                  </a:txBody>
                  <a:tcPr/>
                </a:tc>
                <a:extLst>
                  <a:ext uri="{0D108BD9-81ED-4DB2-BD59-A6C34878D82A}">
                    <a16:rowId xmlns:a16="http://schemas.microsoft.com/office/drawing/2014/main" val="4127785827"/>
                  </a:ext>
                </a:extLst>
              </a:tr>
              <a:tr h="840562">
                <a:tc>
                  <a:txBody>
                    <a:bodyPr/>
                    <a:lstStyle/>
                    <a:p>
                      <a:pPr algn="ctr"/>
                      <a:r>
                        <a:rPr lang="en-US" sz="2400" dirty="0" smtClean="0"/>
                        <a:t>What …</a:t>
                      </a:r>
                      <a:endParaRPr lang="en-US" sz="2400" dirty="0"/>
                    </a:p>
                  </a:txBody>
                  <a:tcPr/>
                </a:tc>
                <a:tc>
                  <a:txBody>
                    <a:bodyPr/>
                    <a:lstStyle/>
                    <a:p>
                      <a:pPr algn="ctr"/>
                      <a:r>
                        <a:rPr lang="en-US" sz="2400" dirty="0" smtClean="0"/>
                        <a:t>(Community)</a:t>
                      </a:r>
                    </a:p>
                    <a:p>
                      <a:pPr algn="ctr"/>
                      <a:r>
                        <a:rPr lang="en-US" sz="2400" dirty="0" smtClean="0"/>
                        <a:t>(Organization)</a:t>
                      </a:r>
                      <a:endParaRPr lang="en-US" sz="2400" dirty="0"/>
                    </a:p>
                  </a:txBody>
                  <a:tcPr/>
                </a:tc>
                <a:tc>
                  <a:txBody>
                    <a:bodyPr/>
                    <a:lstStyle/>
                    <a:p>
                      <a:pPr algn="ctr"/>
                      <a:r>
                        <a:rPr lang="en-US" sz="2400" dirty="0" smtClean="0"/>
                        <a:t>Propose …</a:t>
                      </a:r>
                    </a:p>
                    <a:p>
                      <a:pPr algn="ctr"/>
                      <a:r>
                        <a:rPr lang="en-US" sz="2400" dirty="0" smtClean="0"/>
                        <a:t>Decide …</a:t>
                      </a:r>
                      <a:endParaRPr lang="en-US" sz="2400" dirty="0"/>
                    </a:p>
                  </a:txBody>
                  <a:tcPr/>
                </a:tc>
                <a:tc>
                  <a:txBody>
                    <a:bodyPr/>
                    <a:lstStyle/>
                    <a:p>
                      <a:pPr algn="ctr"/>
                      <a:r>
                        <a:rPr lang="en-US" sz="2400" dirty="0" smtClean="0"/>
                        <a:t>For an Online Audience</a:t>
                      </a:r>
                      <a:endParaRPr lang="en-US" sz="2400" dirty="0"/>
                    </a:p>
                  </a:txBody>
                  <a:tcPr/>
                </a:tc>
                <a:extLst>
                  <a:ext uri="{0D108BD9-81ED-4DB2-BD59-A6C34878D82A}">
                    <a16:rowId xmlns:a16="http://schemas.microsoft.com/office/drawing/2014/main" val="223006460"/>
                  </a:ext>
                </a:extLst>
              </a:tr>
            </a:tbl>
          </a:graphicData>
        </a:graphic>
      </p:graphicFrame>
    </p:spTree>
    <p:extLst>
      <p:ext uri="{BB962C8B-B14F-4D97-AF65-F5344CB8AC3E}">
        <p14:creationId xmlns:p14="http://schemas.microsoft.com/office/powerpoint/2010/main" val="3317274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a3245c60-694e-40a1-9e13-f5e83843b88e" xsi:nil="true"/>
    <Owner xmlns="a3245c60-694e-40a1-9e13-f5e83843b88e">
      <UserInfo>
        <DisplayName/>
        <AccountId xsi:nil="true"/>
        <AccountType/>
      </UserInfo>
    </Owner>
    <Students xmlns="a3245c60-694e-40a1-9e13-f5e83843b88e">
      <UserInfo>
        <DisplayName/>
        <AccountId xsi:nil="true"/>
        <AccountType/>
      </UserInfo>
    </Students>
    <Invited_Teachers xmlns="a3245c60-694e-40a1-9e13-f5e83843b88e" xsi:nil="true"/>
    <Invited_Students xmlns="a3245c60-694e-40a1-9e13-f5e83843b88e" xsi:nil="true"/>
    <CultureName xmlns="a3245c60-694e-40a1-9e13-f5e83843b88e" xsi:nil="true"/>
    <Teachers xmlns="a3245c60-694e-40a1-9e13-f5e83843b88e">
      <UserInfo>
        <DisplayName/>
        <AccountId xsi:nil="true"/>
        <AccountType/>
      </UserInfo>
    </Teachers>
    <AppVersion xmlns="a3245c60-694e-40a1-9e13-f5e83843b88e" xsi:nil="true"/>
    <Self_Registration_Enabled xmlns="a3245c60-694e-40a1-9e13-f5e83843b88e" xsi:nil="true"/>
    <FolderType xmlns="a3245c60-694e-40a1-9e13-f5e83843b88e" xsi:nil="true"/>
    <DefaultSectionNames xmlns="a3245c60-694e-40a1-9e13-f5e83843b88e" xsi:nil="true"/>
    <NotebookType xmlns="a3245c60-694e-40a1-9e13-f5e83843b88e" xsi:nil="true"/>
    <Student_Groups xmlns="a3245c60-694e-40a1-9e13-f5e83843b88e">
      <UserInfo>
        <DisplayName/>
        <AccountId xsi:nil="true"/>
        <AccountType/>
      </UserInfo>
    </Student_Groups>
    <Is_Collaboration_Space_Locked xmlns="a3245c60-694e-40a1-9e13-f5e83843b88e" xsi:nil="true"/>
    <Templates xmlns="a3245c60-694e-40a1-9e13-f5e83843b88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6150C06619AC4CA67404D96E85D153" ma:contentTypeVersion="28" ma:contentTypeDescription="Create a new document." ma:contentTypeScope="" ma:versionID="3a2b46653df7a96e2631698ab65bd935">
  <xsd:schema xmlns:xsd="http://www.w3.org/2001/XMLSchema" xmlns:xs="http://www.w3.org/2001/XMLSchema" xmlns:p="http://schemas.microsoft.com/office/2006/metadata/properties" xmlns:ns3="eac19fc7-c78d-4378-aad0-363986ee6d5d" xmlns:ns4="a3245c60-694e-40a1-9e13-f5e83843b88e" targetNamespace="http://schemas.microsoft.com/office/2006/metadata/properties" ma:root="true" ma:fieldsID="d7fab1db5cc28cfe1034e86771275c61" ns3:_="" ns4:_="">
    <xsd:import namespace="eac19fc7-c78d-4378-aad0-363986ee6d5d"/>
    <xsd:import namespace="a3245c60-694e-40a1-9e13-f5e83843b88e"/>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c19fc7-c78d-4378-aad0-363986ee6d5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245c60-694e-40a1-9e13-f5e83843b88e"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description="" ma:hidden="true" ma:internalName="MediaServiceDateTaken" ma:readOnly="true">
      <xsd:simpleType>
        <xsd:restriction base="dms:Text"/>
      </xsd:simpleType>
    </xsd:element>
    <xsd:element name="MediaServiceAutoTags" ma:index="29" nillable="true" ma:displayName="MediaServiceAutoTags" ma:description="" ma:internalName="MediaServiceAutoTags" ma:readOnly="true">
      <xsd:simpleType>
        <xsd:restriction base="dms:Text"/>
      </xsd:simpleType>
    </xsd:element>
    <xsd:element name="MediaServiceLocation" ma:index="30" nillable="true" ma:displayName="MediaServiceLocation" ma:description="" ma:internalName="MediaServiceLocatio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D89AD-DC02-4F0F-B5C8-855F57516D2D}">
  <ds:schemaRefs>
    <ds:schemaRef ds:uri="http://schemas.microsoft.com/office/2006/metadata/properties"/>
    <ds:schemaRef ds:uri="eac19fc7-c78d-4378-aad0-363986ee6d5d"/>
    <ds:schemaRef ds:uri="a3245c60-694e-40a1-9e13-f5e83843b88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6FB01476-DFFF-4FDA-A3D2-9287B0CBA163}">
  <ds:schemaRefs>
    <ds:schemaRef ds:uri="http://schemas.microsoft.com/sharepoint/v3/contenttype/forms"/>
  </ds:schemaRefs>
</ds:datastoreItem>
</file>

<file path=customXml/itemProps3.xml><?xml version="1.0" encoding="utf-8"?>
<ds:datastoreItem xmlns:ds="http://schemas.openxmlformats.org/officeDocument/2006/customXml" ds:itemID="{42F531A3-4CAA-4A68-A1BE-B8D047321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c19fc7-c78d-4378-aad0-363986ee6d5d"/>
    <ds:schemaRef ds:uri="a3245c60-694e-40a1-9e13-f5e83843b8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Dividend</Template>
  <TotalTime>9911</TotalTime>
  <Words>970</Words>
  <Application>Microsoft Office PowerPoint</Application>
  <PresentationFormat>Widescreen</PresentationFormat>
  <Paragraphs>157</Paragraphs>
  <Slides>26</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Gill Sans MT</vt:lpstr>
      <vt:lpstr>Wingdings 2</vt:lpstr>
      <vt:lpstr>Dividend</vt:lpstr>
      <vt:lpstr>Project based Learning 201</vt:lpstr>
      <vt:lpstr>Learning Outcomes</vt:lpstr>
      <vt:lpstr>Getting Started with PBL</vt:lpstr>
      <vt:lpstr>Edutopia – 5 Keys to Rigorous Project Based Learning</vt:lpstr>
      <vt:lpstr>Begin with the end in mind</vt:lpstr>
      <vt:lpstr>What is the final product?</vt:lpstr>
      <vt:lpstr>What is a Driving Question?</vt:lpstr>
      <vt:lpstr>Characteristics of a Driving Question</vt:lpstr>
      <vt:lpstr>Driving Question Generator Chart – PBLWorks</vt:lpstr>
      <vt:lpstr>Driving Question Frames</vt:lpstr>
      <vt:lpstr>Driving Question Examples</vt:lpstr>
      <vt:lpstr>Write the Driving Question</vt:lpstr>
      <vt:lpstr>PBL Entry Event</vt:lpstr>
      <vt:lpstr>Entry Event Video Clip</vt:lpstr>
      <vt:lpstr>Entry Event Examples</vt:lpstr>
      <vt:lpstr>Brainstorm the Entry Event</vt:lpstr>
      <vt:lpstr>Why are the Driving Question and Entry Event Important?</vt:lpstr>
      <vt:lpstr>How to get students to ask good questions – QFT </vt:lpstr>
      <vt:lpstr>Project Summary</vt:lpstr>
      <vt:lpstr>Project summary and Blooms Taxonomy</vt:lpstr>
      <vt:lpstr>Write the Project Summary</vt:lpstr>
      <vt:lpstr>Assessment during a PBL</vt:lpstr>
      <vt:lpstr>Examples of Formative and Summative Assessment in PBL</vt:lpstr>
      <vt:lpstr>Planning for Formative Assessment</vt:lpstr>
      <vt:lpstr>Bringing it all together</vt:lpstr>
      <vt:lpstr>Gallery Walk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 201</dc:title>
  <dc:creator>Kathy Foust</dc:creator>
  <cp:lastModifiedBy>Kathy Foust</cp:lastModifiedBy>
  <cp:revision>83</cp:revision>
  <cp:lastPrinted>2020-01-22T15:46:55Z</cp:lastPrinted>
  <dcterms:created xsi:type="dcterms:W3CDTF">2019-09-17T14:13:02Z</dcterms:created>
  <dcterms:modified xsi:type="dcterms:W3CDTF">2020-01-22T15:52:40Z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0x010100056150C06619AC4CA67404D96E85D153</vt:lpwstr>
  </property>
</Properties>
</file>