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sldIdLst>
    <p:sldId id="256" r:id="rId5"/>
    <p:sldId id="285" r:id="rId6"/>
    <p:sldId id="257" r:id="rId7"/>
    <p:sldId id="258" r:id="rId8"/>
    <p:sldId id="259" r:id="rId9"/>
    <p:sldId id="261" r:id="rId10"/>
    <p:sldId id="264" r:id="rId11"/>
    <p:sldId id="262" r:id="rId12"/>
    <p:sldId id="263" r:id="rId13"/>
    <p:sldId id="260" r:id="rId14"/>
    <p:sldId id="265" r:id="rId15"/>
    <p:sldId id="266" r:id="rId16"/>
    <p:sldId id="267" r:id="rId17"/>
    <p:sldId id="287" r:id="rId18"/>
    <p:sldId id="268" r:id="rId19"/>
    <p:sldId id="269" r:id="rId20"/>
    <p:sldId id="277" r:id="rId21"/>
    <p:sldId id="278" r:id="rId22"/>
    <p:sldId id="270" r:id="rId23"/>
    <p:sldId id="271" r:id="rId24"/>
    <p:sldId id="272" r:id="rId25"/>
    <p:sldId id="288" r:id="rId26"/>
    <p:sldId id="273" r:id="rId27"/>
    <p:sldId id="274" r:id="rId28"/>
    <p:sldId id="275" r:id="rId29"/>
    <p:sldId id="276" r:id="rId30"/>
    <p:sldId id="279" r:id="rId31"/>
    <p:sldId id="280" r:id="rId32"/>
    <p:sldId id="281" r:id="rId33"/>
    <p:sldId id="282" r:id="rId34"/>
    <p:sldId id="283" r:id="rId35"/>
    <p:sldId id="284" r:id="rId36"/>
    <p:sldId id="28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120" d="100"/>
          <a:sy n="120" d="100"/>
        </p:scale>
        <p:origin x="67" y="3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12/20/2019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4971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917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12/20/2019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1095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21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12/20/2019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2572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7395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3388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12/20/2019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72580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6804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12/20/2019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0922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2280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12/20/2019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944985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ixRBjEW_sF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lsf-lst.ca/dots"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tnlearn.pbslearningmedia.org/resource/eg-design-process/et-design-process/"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dutopia.org/pbl-research-annotated-bibliography#walker" TargetMode="External"/><Relationship Id="rId2" Type="http://schemas.openxmlformats.org/officeDocument/2006/relationships/hyperlink" Target="https://www.edutopia.org/pbl-research-annotated-bibliography#strobel" TargetMode="External"/><Relationship Id="rId1" Type="http://schemas.openxmlformats.org/officeDocument/2006/relationships/slideLayout" Target="../slideLayouts/slideLayout2.xml"/><Relationship Id="rId4" Type="http://schemas.openxmlformats.org/officeDocument/2006/relationships/hyperlink" Target="https://www.edutopia.org/pbl-research-annotated-bibliography#condliff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Project Based Learning 101</a:t>
            </a:r>
            <a:endParaRPr lang="en-US" dirty="0"/>
          </a:p>
        </p:txBody>
      </p:sp>
      <p:sp>
        <p:nvSpPr>
          <p:cNvPr id="6" name="Subtitle 5"/>
          <p:cNvSpPr>
            <a:spLocks noGrp="1"/>
          </p:cNvSpPr>
          <p:nvPr>
            <p:ph type="subTitle" idx="1"/>
          </p:nvPr>
        </p:nvSpPr>
        <p:spPr>
          <a:xfrm>
            <a:off x="730050" y="2502869"/>
            <a:ext cx="10993546" cy="590321"/>
          </a:xfrm>
        </p:spPr>
        <p:txBody>
          <a:bodyPr>
            <a:normAutofit/>
          </a:bodyPr>
          <a:lstStyle/>
          <a:p>
            <a:r>
              <a:rPr lang="en-US" sz="1800" dirty="0" smtClean="0"/>
              <a:t>What is PBL?</a:t>
            </a:r>
            <a:endParaRPr lang="en-US" sz="1800" dirty="0"/>
          </a:p>
        </p:txBody>
      </p:sp>
      <p:pic>
        <p:nvPicPr>
          <p:cNvPr id="4" name="Picture 3"/>
          <p:cNvPicPr>
            <a:picLocks noChangeAspect="1"/>
          </p:cNvPicPr>
          <p:nvPr/>
        </p:nvPicPr>
        <p:blipFill>
          <a:blip r:embed="rId2"/>
          <a:stretch>
            <a:fillRect/>
          </a:stretch>
        </p:blipFill>
        <p:spPr>
          <a:xfrm>
            <a:off x="1064712" y="3281883"/>
            <a:ext cx="3169085" cy="2899375"/>
          </a:xfrm>
          <a:prstGeom prst="rect">
            <a:avLst/>
          </a:prstGeom>
        </p:spPr>
      </p:pic>
      <p:pic>
        <p:nvPicPr>
          <p:cNvPr id="5" name="Picture 4"/>
          <p:cNvPicPr>
            <a:picLocks noChangeAspect="1"/>
          </p:cNvPicPr>
          <p:nvPr/>
        </p:nvPicPr>
        <p:blipFill>
          <a:blip r:embed="rId3"/>
          <a:stretch>
            <a:fillRect/>
          </a:stretch>
        </p:blipFill>
        <p:spPr>
          <a:xfrm>
            <a:off x="5693080" y="3493718"/>
            <a:ext cx="5163070" cy="2581535"/>
          </a:xfrm>
          <a:prstGeom prst="rect">
            <a:avLst/>
          </a:prstGeom>
        </p:spPr>
      </p:pic>
    </p:spTree>
    <p:extLst>
      <p:ext uri="{BB962C8B-B14F-4D97-AF65-F5344CB8AC3E}">
        <p14:creationId xmlns:p14="http://schemas.microsoft.com/office/powerpoint/2010/main" val="1802876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PBL in Oak Ridge?</a:t>
            </a:r>
            <a:endParaRPr lang="en-US" dirty="0"/>
          </a:p>
        </p:txBody>
      </p:sp>
      <p:sp>
        <p:nvSpPr>
          <p:cNvPr id="3" name="Content Placeholder 2"/>
          <p:cNvSpPr>
            <a:spLocks noGrp="1"/>
          </p:cNvSpPr>
          <p:nvPr>
            <p:ph idx="1"/>
          </p:nvPr>
        </p:nvSpPr>
        <p:spPr>
          <a:xfrm>
            <a:off x="306888" y="1980079"/>
            <a:ext cx="11555260" cy="4264145"/>
          </a:xfrm>
        </p:spPr>
        <p:txBody>
          <a:bodyPr>
            <a:normAutofit/>
          </a:bodyPr>
          <a:lstStyle/>
          <a:p>
            <a:pPr marL="0" indent="0">
              <a:buNone/>
            </a:pPr>
            <a:r>
              <a:rPr lang="en-US" sz="2400" dirty="0"/>
              <a:t>Project Based Learning is a research-based instructional model where the focus for learning is on the </a:t>
            </a:r>
            <a:r>
              <a:rPr lang="en-US" sz="2400" dirty="0">
                <a:solidFill>
                  <a:schemeClr val="accent2"/>
                </a:solidFill>
              </a:rPr>
              <a:t>course standards</a:t>
            </a:r>
            <a:r>
              <a:rPr lang="en-US" sz="2400" dirty="0"/>
              <a:t> and relevant </a:t>
            </a:r>
            <a:r>
              <a:rPr lang="en-US" sz="2400" dirty="0">
                <a:solidFill>
                  <a:schemeClr val="accent2"/>
                </a:solidFill>
              </a:rPr>
              <a:t>21</a:t>
            </a:r>
            <a:r>
              <a:rPr lang="en-US" sz="2400" baseline="30000" dirty="0">
                <a:solidFill>
                  <a:schemeClr val="accent2"/>
                </a:solidFill>
              </a:rPr>
              <a:t>st</a:t>
            </a:r>
            <a:r>
              <a:rPr lang="en-US" sz="2400" dirty="0">
                <a:solidFill>
                  <a:schemeClr val="accent2"/>
                </a:solidFill>
              </a:rPr>
              <a:t> century work skills</a:t>
            </a:r>
            <a:r>
              <a:rPr lang="en-US" sz="2400" dirty="0"/>
              <a:t> such as the </a:t>
            </a:r>
            <a:r>
              <a:rPr lang="en-US" sz="2400" dirty="0">
                <a:solidFill>
                  <a:schemeClr val="accent2"/>
                </a:solidFill>
              </a:rPr>
              <a:t>4 Cs</a:t>
            </a:r>
            <a:r>
              <a:rPr lang="en-US" sz="2400" dirty="0"/>
              <a:t> of STEM literacy </a:t>
            </a:r>
            <a:r>
              <a:rPr lang="en-US" sz="2400" dirty="0" smtClean="0"/>
              <a:t>and </a:t>
            </a:r>
            <a:r>
              <a:rPr lang="en-US" sz="2400" dirty="0"/>
              <a:t>self-management.  It is an opportunity to join forces with other content teachers for </a:t>
            </a:r>
            <a:r>
              <a:rPr lang="en-US" sz="2400" dirty="0">
                <a:solidFill>
                  <a:schemeClr val="accent2"/>
                </a:solidFill>
              </a:rPr>
              <a:t>STEM-infused lessons</a:t>
            </a:r>
            <a:r>
              <a:rPr lang="en-US" sz="2400" dirty="0"/>
              <a:t>. </a:t>
            </a:r>
            <a:r>
              <a:rPr lang="en-US" sz="2400" dirty="0" smtClean="0"/>
              <a:t>Central </a:t>
            </a:r>
            <a:r>
              <a:rPr lang="en-US" sz="2400" dirty="0"/>
              <a:t>to the project is an </a:t>
            </a:r>
            <a:r>
              <a:rPr lang="en-US" sz="2400" dirty="0">
                <a:solidFill>
                  <a:schemeClr val="accent2"/>
                </a:solidFill>
              </a:rPr>
              <a:t>authentic, real-world challenge</a:t>
            </a:r>
            <a:r>
              <a:rPr lang="en-US" sz="2400" dirty="0"/>
              <a:t>. Students should be </a:t>
            </a:r>
            <a:r>
              <a:rPr lang="en-US" sz="2400" dirty="0">
                <a:solidFill>
                  <a:schemeClr val="accent2"/>
                </a:solidFill>
              </a:rPr>
              <a:t>participants</a:t>
            </a:r>
            <a:r>
              <a:rPr lang="en-US" sz="2400" dirty="0"/>
              <a:t> in the </a:t>
            </a:r>
            <a:r>
              <a:rPr lang="en-US" sz="2400" dirty="0">
                <a:solidFill>
                  <a:schemeClr val="accent2"/>
                </a:solidFill>
              </a:rPr>
              <a:t>decision-making</a:t>
            </a:r>
            <a:r>
              <a:rPr lang="en-US" sz="2400" dirty="0"/>
              <a:t>, including how they work and which products they will create. Throughout the project, instructor and peer reviews allow for </a:t>
            </a:r>
            <a:r>
              <a:rPr lang="en-US" sz="2400" dirty="0">
                <a:solidFill>
                  <a:schemeClr val="accent2"/>
                </a:solidFill>
              </a:rPr>
              <a:t>assessment and feedback </a:t>
            </a:r>
            <a:r>
              <a:rPr lang="en-US" sz="2400" dirty="0"/>
              <a:t>related to the effectiveness of the PBL, which improve both process and product. </a:t>
            </a:r>
            <a:r>
              <a:rPr lang="en-US" sz="2400" dirty="0" smtClean="0"/>
              <a:t> An </a:t>
            </a:r>
            <a:r>
              <a:rPr lang="en-US" sz="2400" dirty="0"/>
              <a:t>essential culminating event of a PBL is to have students </a:t>
            </a:r>
            <a:r>
              <a:rPr lang="en-US" sz="2400" dirty="0">
                <a:solidFill>
                  <a:schemeClr val="accent2"/>
                </a:solidFill>
              </a:rPr>
              <a:t>present their work in a public setting </a:t>
            </a:r>
            <a:r>
              <a:rPr lang="en-US" sz="2400" dirty="0"/>
              <a:t>beyond the classroom.</a:t>
            </a:r>
          </a:p>
          <a:p>
            <a:endParaRPr lang="en-US" dirty="0"/>
          </a:p>
        </p:txBody>
      </p:sp>
    </p:spTree>
    <p:extLst>
      <p:ext uri="{BB962C8B-B14F-4D97-AF65-F5344CB8AC3E}">
        <p14:creationId xmlns:p14="http://schemas.microsoft.com/office/powerpoint/2010/main" val="4223259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1" y="558106"/>
            <a:ext cx="11029616" cy="1013800"/>
          </a:xfrm>
        </p:spPr>
        <p:txBody>
          <a:bodyPr/>
          <a:lstStyle/>
          <a:p>
            <a:r>
              <a:rPr lang="en-US" dirty="0" smtClean="0"/>
              <a:t>PBL Requirement 1</a:t>
            </a:r>
            <a:endParaRPr lang="en-US" dirty="0"/>
          </a:p>
        </p:txBody>
      </p:sp>
      <p:sp>
        <p:nvSpPr>
          <p:cNvPr id="3" name="Content Placeholder 2"/>
          <p:cNvSpPr>
            <a:spLocks noGrp="1"/>
          </p:cNvSpPr>
          <p:nvPr>
            <p:ph idx="1"/>
          </p:nvPr>
        </p:nvSpPr>
        <p:spPr>
          <a:xfrm>
            <a:off x="443406" y="1465839"/>
            <a:ext cx="11029615" cy="3678303"/>
          </a:xfrm>
        </p:spPr>
        <p:txBody>
          <a:bodyPr>
            <a:normAutofit/>
          </a:bodyPr>
          <a:lstStyle/>
          <a:p>
            <a:r>
              <a:rPr lang="en-US" sz="2400" dirty="0" smtClean="0"/>
              <a:t>The project is designed around creating a product that requires </a:t>
            </a:r>
            <a:r>
              <a:rPr lang="en-US" sz="2400" dirty="0" smtClean="0">
                <a:solidFill>
                  <a:schemeClr val="accent2"/>
                </a:solidFill>
              </a:rPr>
              <a:t>extended thinking </a:t>
            </a:r>
            <a:r>
              <a:rPr lang="en-US" sz="2400" dirty="0" smtClean="0"/>
              <a:t>about academic state standards and utilizes 21</a:t>
            </a:r>
            <a:r>
              <a:rPr lang="en-US" sz="2400" baseline="30000" dirty="0" smtClean="0"/>
              <a:t>st</a:t>
            </a:r>
            <a:r>
              <a:rPr lang="en-US" sz="2400" dirty="0" smtClean="0"/>
              <a:t> century skills. </a:t>
            </a:r>
          </a:p>
          <a:p>
            <a:endParaRPr lang="en-US" sz="2400" dirty="0"/>
          </a:p>
          <a:p>
            <a:r>
              <a:rPr lang="en-US" sz="2400" dirty="0" smtClean="0"/>
              <a:t>The time a PBL takes should be dictated by the number of academic standards and 21</a:t>
            </a:r>
            <a:r>
              <a:rPr lang="en-US" sz="2400" baseline="30000" dirty="0" smtClean="0"/>
              <a:t>st</a:t>
            </a:r>
            <a:r>
              <a:rPr lang="en-US" sz="2400" dirty="0" smtClean="0"/>
              <a:t> century skills being covered. </a:t>
            </a:r>
          </a:p>
          <a:p>
            <a:pPr lvl="1"/>
            <a:r>
              <a:rPr lang="en-US" sz="2000" dirty="0" smtClean="0"/>
              <a:t>I would strongly suggest starting out with a shorter PBL if you have never done one before.  </a:t>
            </a:r>
            <a:endParaRPr lang="en-US" sz="2000" dirty="0"/>
          </a:p>
        </p:txBody>
      </p:sp>
      <p:pic>
        <p:nvPicPr>
          <p:cNvPr id="4" name="Picture 3"/>
          <p:cNvPicPr>
            <a:picLocks noChangeAspect="1"/>
          </p:cNvPicPr>
          <p:nvPr/>
        </p:nvPicPr>
        <p:blipFill>
          <a:blip r:embed="rId2"/>
          <a:stretch>
            <a:fillRect/>
          </a:stretch>
        </p:blipFill>
        <p:spPr>
          <a:xfrm>
            <a:off x="9374254" y="4750561"/>
            <a:ext cx="2817746" cy="2107439"/>
          </a:xfrm>
          <a:prstGeom prst="rect">
            <a:avLst/>
          </a:prstGeom>
        </p:spPr>
      </p:pic>
    </p:spTree>
    <p:extLst>
      <p:ext uri="{BB962C8B-B14F-4D97-AF65-F5344CB8AC3E}">
        <p14:creationId xmlns:p14="http://schemas.microsoft.com/office/powerpoint/2010/main" val="23250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a look at your standards</a:t>
            </a:r>
            <a:endParaRPr lang="en-US" dirty="0"/>
          </a:p>
        </p:txBody>
      </p:sp>
      <p:sp>
        <p:nvSpPr>
          <p:cNvPr id="3" name="Content Placeholder 2"/>
          <p:cNvSpPr>
            <a:spLocks noGrp="1"/>
          </p:cNvSpPr>
          <p:nvPr>
            <p:ph idx="1"/>
          </p:nvPr>
        </p:nvSpPr>
        <p:spPr>
          <a:xfrm>
            <a:off x="293094" y="1209056"/>
            <a:ext cx="11029615" cy="3678303"/>
          </a:xfrm>
        </p:spPr>
        <p:txBody>
          <a:bodyPr>
            <a:normAutofit/>
          </a:bodyPr>
          <a:lstStyle/>
          <a:p>
            <a:r>
              <a:rPr lang="en-US" sz="2400" dirty="0" smtClean="0"/>
              <a:t>Spend 5-10 minutes looking at your academic state standards.  Write down standards that students have historically struggled with and/or standards that would allow for extended thinking (DOK level 4).</a:t>
            </a:r>
            <a:endParaRPr lang="en-US" sz="2400" dirty="0"/>
          </a:p>
        </p:txBody>
      </p:sp>
    </p:spTree>
    <p:extLst>
      <p:ext uri="{BB962C8B-B14F-4D97-AF65-F5344CB8AC3E}">
        <p14:creationId xmlns:p14="http://schemas.microsoft.com/office/powerpoint/2010/main" val="2428016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1392477" y="670143"/>
            <a:ext cx="8214985" cy="6161239"/>
          </a:xfrm>
          <a:prstGeom prst="rect">
            <a:avLst/>
          </a:prstGeom>
        </p:spPr>
      </p:pic>
    </p:spTree>
    <p:extLst>
      <p:ext uri="{BB962C8B-B14F-4D97-AF65-F5344CB8AC3E}">
        <p14:creationId xmlns:p14="http://schemas.microsoft.com/office/powerpoint/2010/main" val="758245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a:t>
            </a:r>
            <a:r>
              <a:rPr lang="en-US" baseline="30000" dirty="0" smtClean="0"/>
              <a:t>st</a:t>
            </a:r>
            <a:r>
              <a:rPr lang="en-US" dirty="0" smtClean="0"/>
              <a:t> Century Learning and Life Skills: Framework Video</a:t>
            </a:r>
            <a:endParaRPr lang="en-US" dirty="0"/>
          </a:p>
        </p:txBody>
      </p:sp>
      <p:pic>
        <p:nvPicPr>
          <p:cNvPr id="4" name="ixRBjEW_sFs"/>
          <p:cNvPicPr>
            <a:picLocks noGrp="1" noRot="1" noChangeAspect="1"/>
          </p:cNvPicPr>
          <p:nvPr>
            <p:ph idx="1"/>
            <a:videoFile r:link="rId1"/>
          </p:nvPr>
        </p:nvPicPr>
        <p:blipFill>
          <a:blip r:embed="rId3"/>
          <a:stretch>
            <a:fillRect/>
          </a:stretch>
        </p:blipFill>
        <p:spPr>
          <a:xfrm>
            <a:off x="1433383" y="1873078"/>
            <a:ext cx="8862085" cy="4984922"/>
          </a:xfrm>
          <a:prstGeom prst="rect">
            <a:avLst/>
          </a:prstGeom>
        </p:spPr>
      </p:pic>
    </p:spTree>
    <p:extLst>
      <p:ext uri="{BB962C8B-B14F-4D97-AF65-F5344CB8AC3E}">
        <p14:creationId xmlns:p14="http://schemas.microsoft.com/office/powerpoint/2010/main" val="1925772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a:t>
            </a:r>
            <a:r>
              <a:rPr lang="en-US" baseline="30000" dirty="0" smtClean="0"/>
              <a:t>st</a:t>
            </a:r>
            <a:r>
              <a:rPr lang="en-US" dirty="0" smtClean="0"/>
              <a:t> Century Skills</a:t>
            </a:r>
            <a:endParaRPr lang="en-US" dirty="0"/>
          </a:p>
        </p:txBody>
      </p:sp>
      <p:sp>
        <p:nvSpPr>
          <p:cNvPr id="3" name="Content Placeholder 2"/>
          <p:cNvSpPr>
            <a:spLocks noGrp="1"/>
          </p:cNvSpPr>
          <p:nvPr>
            <p:ph idx="1"/>
          </p:nvPr>
        </p:nvSpPr>
        <p:spPr>
          <a:xfrm>
            <a:off x="349461" y="1715956"/>
            <a:ext cx="11029615" cy="3678303"/>
          </a:xfrm>
        </p:spPr>
        <p:txBody>
          <a:bodyPr>
            <a:normAutofit/>
          </a:bodyPr>
          <a:lstStyle/>
          <a:p>
            <a:r>
              <a:rPr lang="en-US" sz="2400" dirty="0" smtClean="0"/>
              <a:t>These skills should be addressed throughout the year.  If you only teach students these skills during a PBL, you are going to feel like you are “losing instructional time”.  PBL is the time to utilize these skills, not learn about all of them.  </a:t>
            </a:r>
          </a:p>
          <a:p>
            <a:endParaRPr lang="en-US" sz="2400" dirty="0"/>
          </a:p>
          <a:p>
            <a:r>
              <a:rPr lang="en-US" sz="2400" dirty="0" smtClean="0"/>
              <a:t>Reach out to your ITC to help you plan for technology integration.  </a:t>
            </a:r>
            <a:endParaRPr lang="en-US" sz="2400" dirty="0"/>
          </a:p>
        </p:txBody>
      </p:sp>
    </p:spTree>
    <p:extLst>
      <p:ext uri="{BB962C8B-B14F-4D97-AF65-F5344CB8AC3E}">
        <p14:creationId xmlns:p14="http://schemas.microsoft.com/office/powerpoint/2010/main" val="3653965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PBL Requirement 2</a:t>
            </a:r>
            <a:endParaRPr lang="en-US" dirty="0"/>
          </a:p>
        </p:txBody>
      </p:sp>
      <p:sp>
        <p:nvSpPr>
          <p:cNvPr id="3" name="Content Placeholder 2"/>
          <p:cNvSpPr>
            <a:spLocks noGrp="1"/>
          </p:cNvSpPr>
          <p:nvPr>
            <p:ph idx="1"/>
          </p:nvPr>
        </p:nvSpPr>
        <p:spPr>
          <a:xfrm>
            <a:off x="449668" y="702156"/>
            <a:ext cx="11029615" cy="3678303"/>
          </a:xfrm>
        </p:spPr>
        <p:txBody>
          <a:bodyPr>
            <a:normAutofit/>
          </a:bodyPr>
          <a:lstStyle/>
          <a:p>
            <a:r>
              <a:rPr lang="en-US" sz="2400" dirty="0" smtClean="0"/>
              <a:t>The project is based on a </a:t>
            </a:r>
            <a:r>
              <a:rPr lang="en-US" sz="2400" dirty="0" smtClean="0">
                <a:solidFill>
                  <a:schemeClr val="accent2"/>
                </a:solidFill>
              </a:rPr>
              <a:t>challenging</a:t>
            </a:r>
            <a:r>
              <a:rPr lang="en-US" sz="2400" dirty="0" smtClean="0"/>
              <a:t> problem or question that is </a:t>
            </a:r>
            <a:r>
              <a:rPr lang="en-US" sz="2400" dirty="0" smtClean="0">
                <a:solidFill>
                  <a:schemeClr val="accent2"/>
                </a:solidFill>
              </a:rPr>
              <a:t>open-ended</a:t>
            </a:r>
            <a:r>
              <a:rPr lang="en-US" sz="2400" dirty="0" smtClean="0"/>
              <a:t>, </a:t>
            </a:r>
            <a:r>
              <a:rPr lang="en-US" sz="2400" dirty="0" smtClean="0">
                <a:solidFill>
                  <a:schemeClr val="accent2"/>
                </a:solidFill>
              </a:rPr>
              <a:t>engaging</a:t>
            </a:r>
            <a:r>
              <a:rPr lang="en-US" sz="2400" dirty="0" smtClean="0"/>
              <a:t>, and aligned to academic standards.</a:t>
            </a:r>
          </a:p>
          <a:p>
            <a:pPr lvl="1"/>
            <a:r>
              <a:rPr lang="en-US" sz="2200" dirty="0" smtClean="0"/>
              <a:t>This is how </a:t>
            </a:r>
            <a:r>
              <a:rPr lang="en-US" sz="2200" dirty="0" smtClean="0">
                <a:solidFill>
                  <a:schemeClr val="accent2"/>
                </a:solidFill>
              </a:rPr>
              <a:t>rigor</a:t>
            </a:r>
            <a:r>
              <a:rPr lang="en-US" sz="2200" dirty="0" smtClean="0"/>
              <a:t> is introduced into the project.</a:t>
            </a:r>
          </a:p>
        </p:txBody>
      </p:sp>
      <p:grpSp>
        <p:nvGrpSpPr>
          <p:cNvPr id="7" name="Group 6"/>
          <p:cNvGrpSpPr/>
          <p:nvPr/>
        </p:nvGrpSpPr>
        <p:grpSpPr>
          <a:xfrm>
            <a:off x="2611676" y="3260782"/>
            <a:ext cx="6160061" cy="3529430"/>
            <a:chOff x="2611676" y="3260782"/>
            <a:chExt cx="6160061" cy="3529430"/>
          </a:xfrm>
        </p:grpSpPr>
        <p:pic>
          <p:nvPicPr>
            <p:cNvPr id="4" name="Picture 3"/>
            <p:cNvPicPr>
              <a:picLocks noChangeAspect="1"/>
            </p:cNvPicPr>
            <p:nvPr/>
          </p:nvPicPr>
          <p:blipFill>
            <a:blip r:embed="rId2"/>
            <a:stretch>
              <a:fillRect/>
            </a:stretch>
          </p:blipFill>
          <p:spPr>
            <a:xfrm>
              <a:off x="2611676" y="3260782"/>
              <a:ext cx="6160061" cy="3529430"/>
            </a:xfrm>
            <a:prstGeom prst="rect">
              <a:avLst/>
            </a:prstGeom>
          </p:spPr>
        </p:pic>
        <p:sp>
          <p:nvSpPr>
            <p:cNvPr id="6" name="Oval 5"/>
            <p:cNvSpPr/>
            <p:nvPr/>
          </p:nvSpPr>
          <p:spPr>
            <a:xfrm>
              <a:off x="5038100" y="4684734"/>
              <a:ext cx="1307211" cy="1102290"/>
            </a:xfrm>
            <a:prstGeom prst="ellipse">
              <a:avLst/>
            </a:prstGeom>
            <a:noFill/>
            <a:ln w="3810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8" name="TextBox 7"/>
          <p:cNvSpPr txBox="1"/>
          <p:nvPr/>
        </p:nvSpPr>
        <p:spPr>
          <a:xfrm>
            <a:off x="10615808" y="6513213"/>
            <a:ext cx="1897693" cy="276999"/>
          </a:xfrm>
          <a:prstGeom prst="rect">
            <a:avLst/>
          </a:prstGeom>
          <a:noFill/>
        </p:spPr>
        <p:txBody>
          <a:bodyPr wrap="square" rtlCol="0">
            <a:spAutoFit/>
          </a:bodyPr>
          <a:lstStyle/>
          <a:p>
            <a:r>
              <a:rPr lang="en-US" sz="1200" dirty="0" smtClean="0"/>
              <a:t>-Draeger et al. 2013</a:t>
            </a:r>
            <a:endParaRPr lang="en-US" sz="1200" dirty="0"/>
          </a:p>
        </p:txBody>
      </p:sp>
    </p:spTree>
    <p:extLst>
      <p:ext uri="{BB962C8B-B14F-4D97-AF65-F5344CB8AC3E}">
        <p14:creationId xmlns:p14="http://schemas.microsoft.com/office/powerpoint/2010/main" val="311662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 t="1065" r="1420" b="2693"/>
          <a:stretch/>
        </p:blipFill>
        <p:spPr>
          <a:xfrm>
            <a:off x="1010786" y="534954"/>
            <a:ext cx="6085208" cy="5916018"/>
          </a:xfrm>
          <a:prstGeom prst="rect">
            <a:avLst/>
          </a:prstGeom>
        </p:spPr>
      </p:pic>
      <p:sp>
        <p:nvSpPr>
          <p:cNvPr id="5" name="TextBox 4"/>
          <p:cNvSpPr txBox="1"/>
          <p:nvPr/>
        </p:nvSpPr>
        <p:spPr>
          <a:xfrm>
            <a:off x="0" y="2787041"/>
            <a:ext cx="2586625" cy="584775"/>
          </a:xfrm>
          <a:prstGeom prst="rect">
            <a:avLst/>
          </a:prstGeom>
          <a:noFill/>
        </p:spPr>
        <p:txBody>
          <a:bodyPr wrap="square" rtlCol="0">
            <a:spAutoFit/>
          </a:bodyPr>
          <a:lstStyle/>
          <a:p>
            <a:r>
              <a:rPr lang="en-US" sz="3200" dirty="0" smtClean="0">
                <a:solidFill>
                  <a:schemeClr val="accent2"/>
                </a:solidFill>
              </a:rPr>
              <a:t>Rigor</a:t>
            </a:r>
            <a:endParaRPr lang="en-US" sz="3200" dirty="0">
              <a:solidFill>
                <a:schemeClr val="accent2"/>
              </a:solidFill>
            </a:endParaRPr>
          </a:p>
        </p:txBody>
      </p:sp>
      <p:sp>
        <p:nvSpPr>
          <p:cNvPr id="6" name="TextBox 5"/>
          <p:cNvSpPr txBox="1"/>
          <p:nvPr/>
        </p:nvSpPr>
        <p:spPr>
          <a:xfrm>
            <a:off x="4183693" y="6273225"/>
            <a:ext cx="2586625" cy="584775"/>
          </a:xfrm>
          <a:prstGeom prst="rect">
            <a:avLst/>
          </a:prstGeom>
          <a:noFill/>
        </p:spPr>
        <p:txBody>
          <a:bodyPr wrap="square" rtlCol="0">
            <a:spAutoFit/>
          </a:bodyPr>
          <a:lstStyle/>
          <a:p>
            <a:r>
              <a:rPr lang="en-US" sz="3200" dirty="0" smtClean="0">
                <a:solidFill>
                  <a:schemeClr val="accent2"/>
                </a:solidFill>
              </a:rPr>
              <a:t>Relevance</a:t>
            </a:r>
            <a:endParaRPr lang="en-US" sz="3200" dirty="0">
              <a:solidFill>
                <a:schemeClr val="accent2"/>
              </a:solidFill>
            </a:endParaRPr>
          </a:p>
        </p:txBody>
      </p:sp>
      <p:pic>
        <p:nvPicPr>
          <p:cNvPr id="8" name="Picture 7"/>
          <p:cNvPicPr>
            <a:picLocks noChangeAspect="1"/>
          </p:cNvPicPr>
          <p:nvPr/>
        </p:nvPicPr>
        <p:blipFill>
          <a:blip r:embed="rId3"/>
          <a:stretch>
            <a:fillRect/>
          </a:stretch>
        </p:blipFill>
        <p:spPr>
          <a:xfrm>
            <a:off x="7029275" y="864295"/>
            <a:ext cx="4582161" cy="4334006"/>
          </a:xfrm>
          <a:prstGeom prst="rect">
            <a:avLst/>
          </a:prstGeom>
        </p:spPr>
      </p:pic>
      <p:sp>
        <p:nvSpPr>
          <p:cNvPr id="9" name="TextBox 8"/>
          <p:cNvSpPr txBox="1"/>
          <p:nvPr/>
        </p:nvSpPr>
        <p:spPr>
          <a:xfrm>
            <a:off x="8949846" y="6589238"/>
            <a:ext cx="3363238" cy="276999"/>
          </a:xfrm>
          <a:prstGeom prst="rect">
            <a:avLst/>
          </a:prstGeom>
          <a:noFill/>
        </p:spPr>
        <p:txBody>
          <a:bodyPr wrap="square" rtlCol="0">
            <a:spAutoFit/>
          </a:bodyPr>
          <a:lstStyle/>
          <a:p>
            <a:r>
              <a:rPr lang="en-US" sz="1200" dirty="0" smtClean="0"/>
              <a:t>- International Center for Leadership in Education</a:t>
            </a:r>
            <a:endParaRPr lang="en-US" sz="1200" dirty="0"/>
          </a:p>
        </p:txBody>
      </p:sp>
    </p:spTree>
    <p:extLst>
      <p:ext uri="{BB962C8B-B14F-4D97-AF65-F5344CB8AC3E}">
        <p14:creationId xmlns:p14="http://schemas.microsoft.com/office/powerpoint/2010/main" val="347846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927023" y="1820300"/>
            <a:ext cx="6033251" cy="4996159"/>
          </a:xfrm>
          <a:prstGeom prst="rect">
            <a:avLst/>
          </a:prstGeom>
        </p:spPr>
      </p:pic>
      <p:sp>
        <p:nvSpPr>
          <p:cNvPr id="2" name="Title 1"/>
          <p:cNvSpPr>
            <a:spLocks noGrp="1"/>
          </p:cNvSpPr>
          <p:nvPr>
            <p:ph type="title"/>
          </p:nvPr>
        </p:nvSpPr>
        <p:spPr/>
        <p:txBody>
          <a:bodyPr/>
          <a:lstStyle/>
          <a:p>
            <a:r>
              <a:rPr lang="en-US" dirty="0" smtClean="0"/>
              <a:t>Rigor in PBL Summary</a:t>
            </a:r>
            <a:endParaRPr lang="en-US" dirty="0"/>
          </a:p>
        </p:txBody>
      </p:sp>
      <p:sp>
        <p:nvSpPr>
          <p:cNvPr id="3" name="Content Placeholder 2"/>
          <p:cNvSpPr>
            <a:spLocks noGrp="1"/>
          </p:cNvSpPr>
          <p:nvPr>
            <p:ph idx="1"/>
          </p:nvPr>
        </p:nvSpPr>
        <p:spPr>
          <a:xfrm>
            <a:off x="506036" y="1591773"/>
            <a:ext cx="3082671" cy="3678303"/>
          </a:xfrm>
        </p:spPr>
        <p:txBody>
          <a:bodyPr>
            <a:normAutofit/>
          </a:bodyPr>
          <a:lstStyle/>
          <a:p>
            <a:r>
              <a:rPr lang="en-US" sz="2400" dirty="0" smtClean="0"/>
              <a:t>Find all of the high rigor terms in the PBL summary.</a:t>
            </a:r>
            <a:endParaRPr lang="en-US" sz="2400" dirty="0"/>
          </a:p>
        </p:txBody>
      </p:sp>
      <p:sp>
        <p:nvSpPr>
          <p:cNvPr id="4" name="Rectangle 3"/>
          <p:cNvSpPr/>
          <p:nvPr/>
        </p:nvSpPr>
        <p:spPr>
          <a:xfrm>
            <a:off x="6012493" y="1903956"/>
            <a:ext cx="901874" cy="26931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5561556" y="2256921"/>
            <a:ext cx="1002082" cy="279599"/>
          </a:xfrm>
          <a:prstGeom prst="rect">
            <a:avLst/>
          </a:prstGeom>
          <a:noFill/>
          <a:ln>
            <a:solidFill>
              <a:srgbClr val="FFFF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Rectangle 5"/>
          <p:cNvSpPr/>
          <p:nvPr/>
        </p:nvSpPr>
        <p:spPr>
          <a:xfrm>
            <a:off x="6450903" y="2607421"/>
            <a:ext cx="1139869" cy="29235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6778668" y="3950022"/>
            <a:ext cx="880998" cy="279599"/>
          </a:xfrm>
          <a:prstGeom prst="rect">
            <a:avLst/>
          </a:prstGeom>
          <a:noFill/>
          <a:ln>
            <a:solidFill>
              <a:srgbClr val="FFFF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Rectangle 7"/>
          <p:cNvSpPr/>
          <p:nvPr/>
        </p:nvSpPr>
        <p:spPr>
          <a:xfrm>
            <a:off x="5561556" y="4678611"/>
            <a:ext cx="795403" cy="27959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8613731" y="2256920"/>
            <a:ext cx="492691" cy="279599"/>
          </a:xfrm>
          <a:prstGeom prst="rect">
            <a:avLst/>
          </a:prstGeom>
          <a:noFill/>
          <a:ln>
            <a:solidFill>
              <a:srgbClr val="FFFF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Rectangle 9"/>
          <p:cNvSpPr/>
          <p:nvPr/>
        </p:nvSpPr>
        <p:spPr>
          <a:xfrm>
            <a:off x="8091814" y="2607421"/>
            <a:ext cx="895611" cy="27959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9488467" y="2607420"/>
            <a:ext cx="889347" cy="27959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7550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PBL Requirement 3</a:t>
            </a:r>
            <a:endParaRPr lang="en-US" dirty="0"/>
          </a:p>
        </p:txBody>
      </p:sp>
      <p:sp>
        <p:nvSpPr>
          <p:cNvPr id="3" name="Content Placeholder 2"/>
          <p:cNvSpPr>
            <a:spLocks noGrp="1"/>
          </p:cNvSpPr>
          <p:nvPr>
            <p:ph idx="1"/>
          </p:nvPr>
        </p:nvSpPr>
        <p:spPr>
          <a:xfrm>
            <a:off x="405828" y="226436"/>
            <a:ext cx="11029615" cy="3678303"/>
          </a:xfrm>
        </p:spPr>
        <p:txBody>
          <a:bodyPr>
            <a:normAutofit/>
          </a:bodyPr>
          <a:lstStyle/>
          <a:p>
            <a:r>
              <a:rPr lang="en-US" sz="2400" dirty="0" smtClean="0"/>
              <a:t>The project is </a:t>
            </a:r>
            <a:r>
              <a:rPr lang="en-US" sz="2400" dirty="0" smtClean="0">
                <a:solidFill>
                  <a:schemeClr val="accent2"/>
                </a:solidFill>
              </a:rPr>
              <a:t>relevant</a:t>
            </a:r>
            <a:r>
              <a:rPr lang="en-US" sz="2400" dirty="0" smtClean="0"/>
              <a:t> to students’ lives and makes connections to the </a:t>
            </a:r>
            <a:r>
              <a:rPr lang="en-US" sz="2400" dirty="0" smtClean="0">
                <a:solidFill>
                  <a:schemeClr val="accent2"/>
                </a:solidFill>
              </a:rPr>
              <a:t>real-world</a:t>
            </a:r>
            <a:r>
              <a:rPr lang="en-US" sz="2400" dirty="0" smtClean="0"/>
              <a:t>.</a:t>
            </a:r>
            <a:endParaRPr lang="en-US" sz="2400" dirty="0"/>
          </a:p>
        </p:txBody>
      </p:sp>
      <p:pic>
        <p:nvPicPr>
          <p:cNvPr id="4" name="Picture 3"/>
          <p:cNvPicPr>
            <a:picLocks noChangeAspect="1"/>
          </p:cNvPicPr>
          <p:nvPr/>
        </p:nvPicPr>
        <p:blipFill rotWithShape="1">
          <a:blip r:embed="rId2"/>
          <a:srcRect t="2860" b="5221"/>
          <a:stretch/>
        </p:blipFill>
        <p:spPr>
          <a:xfrm>
            <a:off x="2142798" y="2311052"/>
            <a:ext cx="7834183" cy="4418328"/>
          </a:xfrm>
          <a:prstGeom prst="rect">
            <a:avLst/>
          </a:prstGeom>
        </p:spPr>
      </p:pic>
      <p:sp>
        <p:nvSpPr>
          <p:cNvPr id="5" name="TextBox 4"/>
          <p:cNvSpPr txBox="1"/>
          <p:nvPr/>
        </p:nvSpPr>
        <p:spPr>
          <a:xfrm>
            <a:off x="10768236" y="6526060"/>
            <a:ext cx="2217107" cy="261610"/>
          </a:xfrm>
          <a:prstGeom prst="rect">
            <a:avLst/>
          </a:prstGeom>
          <a:noFill/>
        </p:spPr>
        <p:txBody>
          <a:bodyPr wrap="square" rtlCol="0">
            <a:spAutoFit/>
          </a:bodyPr>
          <a:lstStyle/>
          <a:p>
            <a:r>
              <a:rPr lang="en-US" sz="1100" dirty="0">
                <a:hlinkClick r:id="rId3"/>
              </a:rPr>
              <a:t>http://lsf-lst.ca/dots</a:t>
            </a:r>
            <a:endParaRPr lang="en-US" sz="1100" dirty="0"/>
          </a:p>
        </p:txBody>
      </p:sp>
    </p:spTree>
    <p:extLst>
      <p:ext uri="{BB962C8B-B14F-4D97-AF65-F5344CB8AC3E}">
        <p14:creationId xmlns:p14="http://schemas.microsoft.com/office/powerpoint/2010/main" val="1863416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idx="1"/>
          </p:nvPr>
        </p:nvSpPr>
        <p:spPr>
          <a:xfrm>
            <a:off x="537351" y="1560458"/>
            <a:ext cx="11029615" cy="3678303"/>
          </a:xfrm>
        </p:spPr>
        <p:txBody>
          <a:bodyPr>
            <a:normAutofit/>
          </a:bodyPr>
          <a:lstStyle/>
          <a:p>
            <a:r>
              <a:rPr lang="en-US" sz="2800" dirty="0" smtClean="0"/>
              <a:t>I can differentiate between projects and project based learning.</a:t>
            </a:r>
          </a:p>
          <a:p>
            <a:endParaRPr lang="en-US" sz="2800" dirty="0" smtClean="0"/>
          </a:p>
          <a:p>
            <a:r>
              <a:rPr lang="en-US" sz="2800" dirty="0" smtClean="0"/>
              <a:t>I can explain the 8 PBL requirements.</a:t>
            </a:r>
            <a:endParaRPr lang="en-US" sz="2800" dirty="0"/>
          </a:p>
        </p:txBody>
      </p:sp>
    </p:spTree>
    <p:extLst>
      <p:ext uri="{BB962C8B-B14F-4D97-AF65-F5344CB8AC3E}">
        <p14:creationId xmlns:p14="http://schemas.microsoft.com/office/powerpoint/2010/main" val="2421491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a:t>
            </a:r>
            <a:endParaRPr lang="en-US" dirty="0"/>
          </a:p>
        </p:txBody>
      </p:sp>
      <p:sp>
        <p:nvSpPr>
          <p:cNvPr id="3" name="Content Placeholder 2"/>
          <p:cNvSpPr>
            <a:spLocks noGrp="1"/>
          </p:cNvSpPr>
          <p:nvPr>
            <p:ph idx="1"/>
          </p:nvPr>
        </p:nvSpPr>
        <p:spPr>
          <a:xfrm>
            <a:off x="474721" y="2054563"/>
            <a:ext cx="11029615" cy="3964193"/>
          </a:xfrm>
        </p:spPr>
        <p:txBody>
          <a:bodyPr>
            <a:normAutofit fontScale="92500" lnSpcReduction="10000"/>
          </a:bodyPr>
          <a:lstStyle/>
          <a:p>
            <a:r>
              <a:rPr lang="en-US" sz="2800" dirty="0" smtClean="0"/>
              <a:t>What things do our students find important in the community?</a:t>
            </a:r>
          </a:p>
          <a:p>
            <a:endParaRPr lang="en-US" sz="2800" dirty="0" smtClean="0"/>
          </a:p>
          <a:p>
            <a:endParaRPr lang="en-US" sz="2800" dirty="0"/>
          </a:p>
          <a:p>
            <a:r>
              <a:rPr lang="en-US" sz="2800" dirty="0" smtClean="0"/>
              <a:t>What things do our students find important in society?</a:t>
            </a:r>
          </a:p>
          <a:p>
            <a:endParaRPr lang="en-US" sz="2800" dirty="0" smtClean="0"/>
          </a:p>
          <a:p>
            <a:endParaRPr lang="en-US" sz="2800" dirty="0"/>
          </a:p>
          <a:p>
            <a:r>
              <a:rPr lang="en-US" sz="2800" dirty="0" smtClean="0"/>
              <a:t>Do any of these important community/society topics incorporate your academic content? </a:t>
            </a:r>
            <a:endParaRPr lang="en-US" sz="2800" dirty="0"/>
          </a:p>
        </p:txBody>
      </p:sp>
    </p:spTree>
    <p:extLst>
      <p:ext uri="{BB962C8B-B14F-4D97-AF65-F5344CB8AC3E}">
        <p14:creationId xmlns:p14="http://schemas.microsoft.com/office/powerpoint/2010/main" val="3481600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Examples of Relevance</a:t>
            </a:r>
            <a:endParaRPr lang="en-US" dirty="0"/>
          </a:p>
        </p:txBody>
      </p:sp>
      <p:sp>
        <p:nvSpPr>
          <p:cNvPr id="3" name="Content Placeholder 2"/>
          <p:cNvSpPr>
            <a:spLocks noGrp="1"/>
          </p:cNvSpPr>
          <p:nvPr>
            <p:ph idx="1"/>
          </p:nvPr>
        </p:nvSpPr>
        <p:spPr>
          <a:xfrm>
            <a:off x="219206" y="1955027"/>
            <a:ext cx="11761940" cy="4746398"/>
          </a:xfrm>
        </p:spPr>
        <p:txBody>
          <a:bodyPr>
            <a:normAutofit/>
          </a:bodyPr>
          <a:lstStyle/>
          <a:p>
            <a:r>
              <a:rPr lang="en-US" sz="2400" dirty="0" smtClean="0"/>
              <a:t>How do we protect the things and people we care about from collisions?  </a:t>
            </a:r>
          </a:p>
          <a:p>
            <a:pPr lvl="1"/>
            <a:r>
              <a:rPr lang="en-US" dirty="0"/>
              <a:t>In this project, students identify situations in which individuals need protection from collisions or impact and then propose and build protective solutions</a:t>
            </a:r>
            <a:r>
              <a:rPr lang="en-US" dirty="0" smtClean="0"/>
              <a:t>.</a:t>
            </a:r>
          </a:p>
          <a:p>
            <a:pPr lvl="1"/>
            <a:endParaRPr lang="en-US" dirty="0" smtClean="0"/>
          </a:p>
          <a:p>
            <a:r>
              <a:rPr lang="en-US" sz="2400" dirty="0" smtClean="0"/>
              <a:t>How can we use data to reduce our families’ impact on the environment?</a:t>
            </a:r>
          </a:p>
          <a:p>
            <a:pPr lvl="1"/>
            <a:r>
              <a:rPr lang="en-US" dirty="0"/>
              <a:t>In this project, students use measurement, data, and fraction concepts to develop, implement, and monitor an action plan for reducing their family’s impact on the environment</a:t>
            </a:r>
            <a:r>
              <a:rPr lang="en-US" dirty="0" smtClean="0"/>
              <a:t>.</a:t>
            </a:r>
          </a:p>
          <a:p>
            <a:pPr lvl="1"/>
            <a:endParaRPr lang="en-US" dirty="0" smtClean="0"/>
          </a:p>
          <a:p>
            <a:r>
              <a:rPr lang="en-US" sz="2400" dirty="0" smtClean="0"/>
              <a:t>How can we maximize profit in our vending machines while meeting the needs of our entire school community?</a:t>
            </a:r>
          </a:p>
          <a:p>
            <a:pPr lvl="1"/>
            <a:r>
              <a:rPr lang="en-US" dirty="0"/>
              <a:t> Students identify products that qualify under federal law, research revenue trends, they and explore basic economic principles. They then survey the student body for possible demand, analyze price points, conduct focus groups, and propose a selection they believe will make the most profit while reaching the widest range of students.</a:t>
            </a:r>
          </a:p>
        </p:txBody>
      </p:sp>
      <p:sp>
        <p:nvSpPr>
          <p:cNvPr id="4" name="TextBox 3"/>
          <p:cNvSpPr txBox="1"/>
          <p:nvPr/>
        </p:nvSpPr>
        <p:spPr>
          <a:xfrm>
            <a:off x="10743790" y="6557561"/>
            <a:ext cx="2022134" cy="307777"/>
          </a:xfrm>
          <a:prstGeom prst="rect">
            <a:avLst/>
          </a:prstGeom>
          <a:noFill/>
        </p:spPr>
        <p:txBody>
          <a:bodyPr wrap="square" rtlCol="0">
            <a:spAutoFit/>
          </a:bodyPr>
          <a:lstStyle/>
          <a:p>
            <a:r>
              <a:rPr lang="en-US" sz="1100" dirty="0" smtClean="0"/>
              <a:t>www.pblworks.org </a:t>
            </a:r>
            <a:r>
              <a:rPr lang="en-US" sz="1400" dirty="0" smtClean="0"/>
              <a:t> </a:t>
            </a:r>
            <a:endParaRPr lang="en-US" sz="1400" dirty="0"/>
          </a:p>
        </p:txBody>
      </p:sp>
    </p:spTree>
    <p:extLst>
      <p:ext uri="{BB962C8B-B14F-4D97-AF65-F5344CB8AC3E}">
        <p14:creationId xmlns:p14="http://schemas.microsoft.com/office/powerpoint/2010/main" val="980397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Real-World Connection</a:t>
            </a:r>
            <a:endParaRPr lang="en-US" dirty="0"/>
          </a:p>
        </p:txBody>
      </p:sp>
      <p:sp>
        <p:nvSpPr>
          <p:cNvPr id="3" name="Content Placeholder 2"/>
          <p:cNvSpPr>
            <a:spLocks noGrp="1"/>
          </p:cNvSpPr>
          <p:nvPr>
            <p:ph idx="1"/>
          </p:nvPr>
        </p:nvSpPr>
        <p:spPr>
          <a:xfrm>
            <a:off x="192884" y="2023920"/>
            <a:ext cx="5600403" cy="3678303"/>
          </a:xfrm>
        </p:spPr>
        <p:txBody>
          <a:bodyPr>
            <a:normAutofit/>
          </a:bodyPr>
          <a:lstStyle/>
          <a:p>
            <a:r>
              <a:rPr lang="en-US" sz="2400" dirty="0" smtClean="0"/>
              <a:t>On top of making the project relevant to the students’ lives and interests, another way to make the project have </a:t>
            </a:r>
            <a:r>
              <a:rPr lang="en-US" sz="2400" dirty="0" smtClean="0">
                <a:solidFill>
                  <a:schemeClr val="accent2"/>
                </a:solidFill>
              </a:rPr>
              <a:t>real-world connections </a:t>
            </a:r>
            <a:r>
              <a:rPr lang="en-US" sz="2400" dirty="0" smtClean="0"/>
              <a:t>is to have the students </a:t>
            </a:r>
            <a:r>
              <a:rPr lang="en-US" sz="2400" dirty="0" smtClean="0">
                <a:solidFill>
                  <a:schemeClr val="accent2"/>
                </a:solidFill>
              </a:rPr>
              <a:t>interact with</a:t>
            </a:r>
            <a:r>
              <a:rPr lang="en-US" sz="2400" dirty="0" smtClean="0"/>
              <a:t> </a:t>
            </a:r>
            <a:r>
              <a:rPr lang="en-US" sz="2400" u="sng" dirty="0" smtClean="0">
                <a:solidFill>
                  <a:schemeClr val="accent2"/>
                </a:solidFill>
              </a:rPr>
              <a:t>community members </a:t>
            </a:r>
            <a:r>
              <a:rPr lang="en-US" sz="2400" dirty="0" smtClean="0"/>
              <a:t>and </a:t>
            </a:r>
            <a:r>
              <a:rPr lang="en-US" sz="2400" u="sng" dirty="0" smtClean="0">
                <a:solidFill>
                  <a:schemeClr val="accent2"/>
                </a:solidFill>
              </a:rPr>
              <a:t>content experts</a:t>
            </a:r>
            <a:r>
              <a:rPr lang="en-US" sz="2400" dirty="0" smtClean="0"/>
              <a:t>.  </a:t>
            </a:r>
          </a:p>
          <a:p>
            <a:pPr marL="0" indent="0">
              <a:buNone/>
            </a:pPr>
            <a:endParaRPr lang="en-US" sz="2400" dirty="0"/>
          </a:p>
        </p:txBody>
      </p:sp>
      <p:pic>
        <p:nvPicPr>
          <p:cNvPr id="4" name="Picture 3"/>
          <p:cNvPicPr>
            <a:picLocks noChangeAspect="1"/>
          </p:cNvPicPr>
          <p:nvPr/>
        </p:nvPicPr>
        <p:blipFill rotWithShape="1">
          <a:blip r:embed="rId2"/>
          <a:srcRect r="-2178"/>
          <a:stretch/>
        </p:blipFill>
        <p:spPr>
          <a:xfrm>
            <a:off x="5748698" y="2440269"/>
            <a:ext cx="6533249" cy="3607496"/>
          </a:xfrm>
          <a:prstGeom prst="rect">
            <a:avLst/>
          </a:prstGeom>
        </p:spPr>
      </p:pic>
      <p:sp>
        <p:nvSpPr>
          <p:cNvPr id="5" name="Oval 4"/>
          <p:cNvSpPr/>
          <p:nvPr/>
        </p:nvSpPr>
        <p:spPr>
          <a:xfrm>
            <a:off x="5862181" y="3313134"/>
            <a:ext cx="1464874" cy="3632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333979" y="4991622"/>
            <a:ext cx="1626296" cy="15936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407788" y="3552009"/>
            <a:ext cx="1766171" cy="17661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137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PBL Requirement 4</a:t>
            </a:r>
            <a:endParaRPr lang="en-US" dirty="0"/>
          </a:p>
        </p:txBody>
      </p:sp>
      <p:sp>
        <p:nvSpPr>
          <p:cNvPr id="3" name="Content Placeholder 2"/>
          <p:cNvSpPr>
            <a:spLocks noGrp="1"/>
          </p:cNvSpPr>
          <p:nvPr>
            <p:ph idx="1"/>
          </p:nvPr>
        </p:nvSpPr>
        <p:spPr>
          <a:xfrm>
            <a:off x="682668" y="1848556"/>
            <a:ext cx="4759891" cy="3678303"/>
          </a:xfrm>
        </p:spPr>
        <p:txBody>
          <a:bodyPr>
            <a:normAutofit/>
          </a:bodyPr>
          <a:lstStyle/>
          <a:p>
            <a:r>
              <a:rPr lang="en-US" sz="2800" dirty="0" smtClean="0"/>
              <a:t>Students are regularly asked to pose questions, investigate, and develop and evaluate solutions. </a:t>
            </a:r>
          </a:p>
          <a:p>
            <a:pPr lvl="1"/>
            <a:r>
              <a:rPr lang="en-US" sz="2400" dirty="0" smtClean="0"/>
              <a:t>This is </a:t>
            </a:r>
            <a:r>
              <a:rPr lang="en-US" sz="2400" dirty="0" smtClean="0">
                <a:solidFill>
                  <a:schemeClr val="accent2"/>
                </a:solidFill>
              </a:rPr>
              <a:t>sustained inquiry</a:t>
            </a:r>
            <a:r>
              <a:rPr lang="en-US" sz="2400" dirty="0" smtClean="0"/>
              <a:t>.</a:t>
            </a:r>
            <a:endParaRPr lang="en-US" sz="2400" dirty="0"/>
          </a:p>
        </p:txBody>
      </p:sp>
      <p:pic>
        <p:nvPicPr>
          <p:cNvPr id="4" name="Picture 3"/>
          <p:cNvPicPr>
            <a:picLocks noChangeAspect="1"/>
          </p:cNvPicPr>
          <p:nvPr/>
        </p:nvPicPr>
        <p:blipFill rotWithShape="1">
          <a:blip r:embed="rId2"/>
          <a:srcRect l="16818" t="11677" r="16799" b="22652"/>
          <a:stretch/>
        </p:blipFill>
        <p:spPr>
          <a:xfrm>
            <a:off x="6601217" y="814193"/>
            <a:ext cx="4418764" cy="5656564"/>
          </a:xfrm>
          <a:prstGeom prst="rect">
            <a:avLst/>
          </a:prstGeom>
        </p:spPr>
      </p:pic>
      <p:sp>
        <p:nvSpPr>
          <p:cNvPr id="5" name="TextBox 4"/>
          <p:cNvSpPr txBox="1"/>
          <p:nvPr/>
        </p:nvSpPr>
        <p:spPr>
          <a:xfrm>
            <a:off x="6651321" y="6614805"/>
            <a:ext cx="10189923" cy="261610"/>
          </a:xfrm>
          <a:prstGeom prst="rect">
            <a:avLst/>
          </a:prstGeom>
          <a:noFill/>
        </p:spPr>
        <p:txBody>
          <a:bodyPr wrap="square" rtlCol="0">
            <a:spAutoFit/>
          </a:bodyPr>
          <a:lstStyle/>
          <a:p>
            <a:r>
              <a:rPr lang="en-US" sz="1100" dirty="0">
                <a:hlinkClick r:id="rId3"/>
              </a:rPr>
              <a:t>https://tnlearn.pbslearningmedia.org/resource/eg-design-process/et-design-process/</a:t>
            </a:r>
            <a:endParaRPr lang="en-US" sz="1100" dirty="0"/>
          </a:p>
        </p:txBody>
      </p:sp>
    </p:spTree>
    <p:extLst>
      <p:ext uri="{BB962C8B-B14F-4D97-AF65-F5344CB8AC3E}">
        <p14:creationId xmlns:p14="http://schemas.microsoft.com/office/powerpoint/2010/main" val="866163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PBL Requirement 5</a:t>
            </a:r>
            <a:endParaRPr lang="en-US" dirty="0"/>
          </a:p>
        </p:txBody>
      </p:sp>
      <p:sp>
        <p:nvSpPr>
          <p:cNvPr id="3" name="Content Placeholder 2"/>
          <p:cNvSpPr>
            <a:spLocks noGrp="1"/>
          </p:cNvSpPr>
          <p:nvPr>
            <p:ph idx="1"/>
          </p:nvPr>
        </p:nvSpPr>
        <p:spPr>
          <a:xfrm>
            <a:off x="165970" y="1209056"/>
            <a:ext cx="11860059" cy="3678303"/>
          </a:xfrm>
        </p:spPr>
        <p:txBody>
          <a:bodyPr>
            <a:normAutofit/>
          </a:bodyPr>
          <a:lstStyle/>
          <a:p>
            <a:r>
              <a:rPr lang="en-US" sz="2800" dirty="0" smtClean="0"/>
              <a:t>Students are given opportunities for </a:t>
            </a:r>
            <a:r>
              <a:rPr lang="en-US" sz="2800" dirty="0" smtClean="0">
                <a:solidFill>
                  <a:schemeClr val="accent2"/>
                </a:solidFill>
              </a:rPr>
              <a:t>voice and choice </a:t>
            </a:r>
            <a:r>
              <a:rPr lang="en-US" sz="2800" u="sng" dirty="0" smtClean="0"/>
              <a:t>throughout</a:t>
            </a:r>
            <a:r>
              <a:rPr lang="en-US" sz="2800" dirty="0" smtClean="0"/>
              <a:t> the project and </a:t>
            </a:r>
            <a:r>
              <a:rPr lang="en-US" sz="2800" dirty="0" smtClean="0">
                <a:solidFill>
                  <a:schemeClr val="accent2"/>
                </a:solidFill>
              </a:rPr>
              <a:t>work independently </a:t>
            </a:r>
            <a:r>
              <a:rPr lang="en-US" sz="2800" dirty="0" smtClean="0"/>
              <a:t>from the teacher at appropriate times.  </a:t>
            </a:r>
          </a:p>
          <a:p>
            <a:pPr lvl="1"/>
            <a:r>
              <a:rPr lang="en-US" sz="2400" b="1" i="1" dirty="0" smtClean="0"/>
              <a:t>This is more than just letting them choose to present with a PPT, Prezi, or </a:t>
            </a:r>
            <a:r>
              <a:rPr lang="en-US" sz="2400" b="1" i="1" dirty="0" err="1" smtClean="0"/>
              <a:t>WeVideo</a:t>
            </a:r>
            <a:r>
              <a:rPr lang="en-US" sz="2400" b="1" i="1" dirty="0" smtClean="0"/>
              <a:t>.</a:t>
            </a:r>
          </a:p>
          <a:p>
            <a:pPr lvl="1"/>
            <a:endParaRPr lang="en-US" sz="2400" dirty="0"/>
          </a:p>
        </p:txBody>
      </p:sp>
      <p:pic>
        <p:nvPicPr>
          <p:cNvPr id="4" name="Picture 3"/>
          <p:cNvPicPr>
            <a:picLocks noChangeAspect="1"/>
          </p:cNvPicPr>
          <p:nvPr/>
        </p:nvPicPr>
        <p:blipFill>
          <a:blip r:embed="rId2"/>
          <a:stretch>
            <a:fillRect/>
          </a:stretch>
        </p:blipFill>
        <p:spPr>
          <a:xfrm>
            <a:off x="522244" y="3912313"/>
            <a:ext cx="4782530" cy="2766876"/>
          </a:xfrm>
          <a:prstGeom prst="rect">
            <a:avLst/>
          </a:prstGeom>
        </p:spPr>
      </p:pic>
      <p:pic>
        <p:nvPicPr>
          <p:cNvPr id="5" name="Picture 4"/>
          <p:cNvPicPr>
            <a:picLocks noChangeAspect="1"/>
          </p:cNvPicPr>
          <p:nvPr/>
        </p:nvPicPr>
        <p:blipFill>
          <a:blip r:embed="rId3"/>
          <a:stretch>
            <a:fillRect/>
          </a:stretch>
        </p:blipFill>
        <p:spPr>
          <a:xfrm>
            <a:off x="6202471" y="3912313"/>
            <a:ext cx="4832960" cy="2719346"/>
          </a:xfrm>
          <a:prstGeom prst="rect">
            <a:avLst/>
          </a:prstGeom>
        </p:spPr>
      </p:pic>
    </p:spTree>
    <p:extLst>
      <p:ext uri="{BB962C8B-B14F-4D97-AF65-F5344CB8AC3E}">
        <p14:creationId xmlns:p14="http://schemas.microsoft.com/office/powerpoint/2010/main" val="1599170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 and Choice in PBL</a:t>
            </a:r>
            <a:endParaRPr lang="en-US" dirty="0"/>
          </a:p>
        </p:txBody>
      </p:sp>
      <p:sp>
        <p:nvSpPr>
          <p:cNvPr id="3" name="Content Placeholder 2"/>
          <p:cNvSpPr>
            <a:spLocks noGrp="1"/>
          </p:cNvSpPr>
          <p:nvPr>
            <p:ph idx="1"/>
          </p:nvPr>
        </p:nvSpPr>
        <p:spPr>
          <a:xfrm>
            <a:off x="480983" y="1715956"/>
            <a:ext cx="3752813" cy="3678303"/>
          </a:xfrm>
        </p:spPr>
        <p:txBody>
          <a:bodyPr>
            <a:normAutofit/>
          </a:bodyPr>
          <a:lstStyle/>
          <a:p>
            <a:r>
              <a:rPr lang="en-US" sz="2400" dirty="0" smtClean="0"/>
              <a:t>Looking at the Dream Home PBL summary again, how does the PBL allow for student voice and choice?</a:t>
            </a:r>
            <a:endParaRPr lang="en-US" sz="2400" dirty="0"/>
          </a:p>
        </p:txBody>
      </p:sp>
      <p:pic>
        <p:nvPicPr>
          <p:cNvPr id="4" name="Picture 3"/>
          <p:cNvPicPr>
            <a:picLocks noChangeAspect="1"/>
          </p:cNvPicPr>
          <p:nvPr/>
        </p:nvPicPr>
        <p:blipFill>
          <a:blip r:embed="rId2"/>
          <a:stretch>
            <a:fillRect/>
          </a:stretch>
        </p:blipFill>
        <p:spPr>
          <a:xfrm>
            <a:off x="4927023" y="1820300"/>
            <a:ext cx="6033251" cy="4996159"/>
          </a:xfrm>
          <a:prstGeom prst="rect">
            <a:avLst/>
          </a:prstGeom>
        </p:spPr>
      </p:pic>
    </p:spTree>
    <p:extLst>
      <p:ext uri="{BB962C8B-B14F-4D97-AF65-F5344CB8AC3E}">
        <p14:creationId xmlns:p14="http://schemas.microsoft.com/office/powerpoint/2010/main" val="24090414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PBL Requirement 6</a:t>
            </a:r>
            <a:endParaRPr lang="en-US" dirty="0"/>
          </a:p>
        </p:txBody>
      </p:sp>
      <p:sp>
        <p:nvSpPr>
          <p:cNvPr id="4" name="Content Placeholder 3"/>
          <p:cNvSpPr>
            <a:spLocks noGrp="1"/>
          </p:cNvSpPr>
          <p:nvPr>
            <p:ph idx="1"/>
          </p:nvPr>
        </p:nvSpPr>
        <p:spPr>
          <a:xfrm>
            <a:off x="493510" y="915367"/>
            <a:ext cx="11029615" cy="3678303"/>
          </a:xfrm>
        </p:spPr>
        <p:txBody>
          <a:bodyPr>
            <a:normAutofit/>
          </a:bodyPr>
          <a:lstStyle/>
          <a:p>
            <a:r>
              <a:rPr lang="en-US" sz="2800" dirty="0" smtClean="0"/>
              <a:t>Students are given opportunities </a:t>
            </a:r>
            <a:r>
              <a:rPr lang="en-US" sz="2800" u="sng" dirty="0" smtClean="0"/>
              <a:t>during</a:t>
            </a:r>
            <a:r>
              <a:rPr lang="en-US" sz="2800" dirty="0" smtClean="0"/>
              <a:t> and </a:t>
            </a:r>
            <a:r>
              <a:rPr lang="en-US" sz="2800" u="sng" dirty="0" smtClean="0"/>
              <a:t>after</a:t>
            </a:r>
            <a:r>
              <a:rPr lang="en-US" sz="2800" dirty="0" smtClean="0"/>
              <a:t> the project to </a:t>
            </a:r>
            <a:r>
              <a:rPr lang="en-US" sz="2800" dirty="0" smtClean="0">
                <a:solidFill>
                  <a:schemeClr val="accent2"/>
                </a:solidFill>
              </a:rPr>
              <a:t>reflect</a:t>
            </a:r>
            <a:r>
              <a:rPr lang="en-US" sz="2800" dirty="0" smtClean="0"/>
              <a:t> on their learning and project design.</a:t>
            </a:r>
            <a:endParaRPr lang="en-US" sz="2800" dirty="0"/>
          </a:p>
        </p:txBody>
      </p:sp>
      <p:pic>
        <p:nvPicPr>
          <p:cNvPr id="5" name="Picture 4"/>
          <p:cNvPicPr>
            <a:picLocks noChangeAspect="1"/>
          </p:cNvPicPr>
          <p:nvPr/>
        </p:nvPicPr>
        <p:blipFill>
          <a:blip r:embed="rId2"/>
          <a:stretch>
            <a:fillRect/>
          </a:stretch>
        </p:blipFill>
        <p:spPr>
          <a:xfrm>
            <a:off x="1038878" y="3635339"/>
            <a:ext cx="4397418" cy="2859405"/>
          </a:xfrm>
          <a:prstGeom prst="rect">
            <a:avLst/>
          </a:prstGeom>
        </p:spPr>
      </p:pic>
      <p:pic>
        <p:nvPicPr>
          <p:cNvPr id="6" name="Picture 5"/>
          <p:cNvPicPr>
            <a:picLocks noChangeAspect="1"/>
          </p:cNvPicPr>
          <p:nvPr/>
        </p:nvPicPr>
        <p:blipFill>
          <a:blip r:embed="rId3"/>
          <a:stretch>
            <a:fillRect/>
          </a:stretch>
        </p:blipFill>
        <p:spPr>
          <a:xfrm>
            <a:off x="7304174" y="3067791"/>
            <a:ext cx="2278237" cy="3594552"/>
          </a:xfrm>
          <a:prstGeom prst="rect">
            <a:avLst/>
          </a:prstGeom>
        </p:spPr>
      </p:pic>
    </p:spTree>
    <p:extLst>
      <p:ext uri="{BB962C8B-B14F-4D97-AF65-F5344CB8AC3E}">
        <p14:creationId xmlns:p14="http://schemas.microsoft.com/office/powerpoint/2010/main" val="382913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Provide Opportunities for Reflection?</a:t>
            </a:r>
            <a:endParaRPr lang="en-US" dirty="0"/>
          </a:p>
        </p:txBody>
      </p:sp>
      <p:sp>
        <p:nvSpPr>
          <p:cNvPr id="3" name="Content Placeholder 2"/>
          <p:cNvSpPr>
            <a:spLocks noGrp="1"/>
          </p:cNvSpPr>
          <p:nvPr>
            <p:ph idx="1"/>
          </p:nvPr>
        </p:nvSpPr>
        <p:spPr>
          <a:xfrm>
            <a:off x="393302" y="984260"/>
            <a:ext cx="11029615" cy="3678303"/>
          </a:xfrm>
        </p:spPr>
        <p:txBody>
          <a:bodyPr>
            <a:normAutofit/>
          </a:bodyPr>
          <a:lstStyle/>
          <a:p>
            <a:r>
              <a:rPr lang="en-US" sz="2400" dirty="0" smtClean="0"/>
              <a:t>On the sticky notes provided, write down one way you can help facilitate student reflection.  Place on the student reflection chart paper.  </a:t>
            </a:r>
            <a:endParaRPr lang="en-US" sz="2400" dirty="0"/>
          </a:p>
        </p:txBody>
      </p:sp>
    </p:spTree>
    <p:extLst>
      <p:ext uri="{BB962C8B-B14F-4D97-AF65-F5344CB8AC3E}">
        <p14:creationId xmlns:p14="http://schemas.microsoft.com/office/powerpoint/2010/main" val="12414971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Reflection Examples</a:t>
            </a:r>
            <a:endParaRPr lang="en-US" dirty="0"/>
          </a:p>
        </p:txBody>
      </p:sp>
      <p:pic>
        <p:nvPicPr>
          <p:cNvPr id="4" name="Picture 3"/>
          <p:cNvPicPr>
            <a:picLocks noChangeAspect="1"/>
          </p:cNvPicPr>
          <p:nvPr/>
        </p:nvPicPr>
        <p:blipFill>
          <a:blip r:embed="rId2"/>
          <a:stretch>
            <a:fillRect/>
          </a:stretch>
        </p:blipFill>
        <p:spPr>
          <a:xfrm>
            <a:off x="534444" y="2163870"/>
            <a:ext cx="5716044" cy="4287033"/>
          </a:xfrm>
          <a:prstGeom prst="rect">
            <a:avLst/>
          </a:prstGeom>
        </p:spPr>
      </p:pic>
      <p:pic>
        <p:nvPicPr>
          <p:cNvPr id="5" name="Picture 4"/>
          <p:cNvPicPr>
            <a:picLocks noChangeAspect="1"/>
          </p:cNvPicPr>
          <p:nvPr/>
        </p:nvPicPr>
        <p:blipFill>
          <a:blip r:embed="rId3"/>
          <a:stretch>
            <a:fillRect/>
          </a:stretch>
        </p:blipFill>
        <p:spPr>
          <a:xfrm>
            <a:off x="7315329" y="2066703"/>
            <a:ext cx="3457053" cy="4481365"/>
          </a:xfrm>
          <a:prstGeom prst="rect">
            <a:avLst/>
          </a:prstGeom>
        </p:spPr>
      </p:pic>
    </p:spTree>
    <p:extLst>
      <p:ext uri="{BB962C8B-B14F-4D97-AF65-F5344CB8AC3E}">
        <p14:creationId xmlns:p14="http://schemas.microsoft.com/office/powerpoint/2010/main" val="1589829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Reflection Examples</a:t>
            </a:r>
            <a:endParaRPr lang="en-US" dirty="0"/>
          </a:p>
        </p:txBody>
      </p:sp>
      <p:pic>
        <p:nvPicPr>
          <p:cNvPr id="5" name="Picture 4"/>
          <p:cNvPicPr>
            <a:picLocks noChangeAspect="1"/>
          </p:cNvPicPr>
          <p:nvPr/>
        </p:nvPicPr>
        <p:blipFill>
          <a:blip r:embed="rId2"/>
          <a:stretch>
            <a:fillRect/>
          </a:stretch>
        </p:blipFill>
        <p:spPr>
          <a:xfrm>
            <a:off x="581192" y="1946623"/>
            <a:ext cx="4683603" cy="4911377"/>
          </a:xfrm>
          <a:prstGeom prst="rect">
            <a:avLst/>
          </a:prstGeom>
        </p:spPr>
      </p:pic>
      <p:pic>
        <p:nvPicPr>
          <p:cNvPr id="7" name="Picture 6"/>
          <p:cNvPicPr>
            <a:picLocks noChangeAspect="1"/>
          </p:cNvPicPr>
          <p:nvPr/>
        </p:nvPicPr>
        <p:blipFill>
          <a:blip r:embed="rId3"/>
          <a:stretch>
            <a:fillRect/>
          </a:stretch>
        </p:blipFill>
        <p:spPr>
          <a:xfrm>
            <a:off x="5503101" y="1815261"/>
            <a:ext cx="6528148" cy="5042739"/>
          </a:xfrm>
          <a:prstGeom prst="rect">
            <a:avLst/>
          </a:prstGeom>
        </p:spPr>
      </p:pic>
    </p:spTree>
    <p:extLst>
      <p:ext uri="{BB962C8B-B14F-4D97-AF65-F5344CB8AC3E}">
        <p14:creationId xmlns:p14="http://schemas.microsoft.com/office/powerpoint/2010/main" val="3066236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036" y="564370"/>
            <a:ext cx="11029616" cy="1013800"/>
          </a:xfrm>
        </p:spPr>
        <p:txBody>
          <a:bodyPr/>
          <a:lstStyle/>
          <a:p>
            <a:r>
              <a:rPr lang="en-US" dirty="0" smtClean="0"/>
              <a:t>Why is </a:t>
            </a:r>
            <a:r>
              <a:rPr lang="en-US" dirty="0" err="1" smtClean="0"/>
              <a:t>pbl</a:t>
            </a:r>
            <a:r>
              <a:rPr lang="en-US" dirty="0" smtClean="0"/>
              <a:t> important?</a:t>
            </a:r>
            <a:endParaRPr lang="en-US" dirty="0"/>
          </a:p>
        </p:txBody>
      </p:sp>
      <p:pic>
        <p:nvPicPr>
          <p:cNvPr id="1026" name="Picture 2" descr="Image result for project based lear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9387" y="1806002"/>
            <a:ext cx="8837112" cy="508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921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PBL Requirement 7</a:t>
            </a:r>
            <a:endParaRPr lang="en-US" dirty="0"/>
          </a:p>
        </p:txBody>
      </p:sp>
      <p:sp>
        <p:nvSpPr>
          <p:cNvPr id="3" name="Content Placeholder 2"/>
          <p:cNvSpPr>
            <a:spLocks noGrp="1"/>
          </p:cNvSpPr>
          <p:nvPr>
            <p:ph idx="1"/>
          </p:nvPr>
        </p:nvSpPr>
        <p:spPr>
          <a:xfrm>
            <a:off x="512299" y="2174233"/>
            <a:ext cx="11029615" cy="3678303"/>
          </a:xfrm>
        </p:spPr>
        <p:txBody>
          <a:bodyPr/>
          <a:lstStyle/>
          <a:p>
            <a:r>
              <a:rPr lang="en-US" sz="2800" dirty="0" smtClean="0"/>
              <a:t>Students are given opportunities to </a:t>
            </a:r>
            <a:r>
              <a:rPr lang="en-US" sz="2800" dirty="0" smtClean="0">
                <a:solidFill>
                  <a:schemeClr val="accent2"/>
                </a:solidFill>
              </a:rPr>
              <a:t>receive feedback </a:t>
            </a:r>
            <a:r>
              <a:rPr lang="en-US" sz="2800" dirty="0" smtClean="0"/>
              <a:t>from several sources and </a:t>
            </a:r>
            <a:r>
              <a:rPr lang="en-US" sz="2800" dirty="0" smtClean="0">
                <a:solidFill>
                  <a:schemeClr val="accent2"/>
                </a:solidFill>
              </a:rPr>
              <a:t>make revisions </a:t>
            </a:r>
            <a:r>
              <a:rPr lang="en-US" sz="2800" dirty="0" smtClean="0"/>
              <a:t>based on that feedback.</a:t>
            </a:r>
          </a:p>
          <a:p>
            <a:pPr lvl="1"/>
            <a:r>
              <a:rPr lang="en-US" sz="2600" dirty="0" smtClean="0"/>
              <a:t>Gallery Walk</a:t>
            </a:r>
          </a:p>
          <a:p>
            <a:pPr lvl="1"/>
            <a:r>
              <a:rPr lang="en-US" sz="2600" dirty="0" smtClean="0"/>
              <a:t>Student critiques of rough drafts</a:t>
            </a:r>
          </a:p>
          <a:p>
            <a:pPr lvl="1"/>
            <a:r>
              <a:rPr lang="en-US" sz="2600" dirty="0" smtClean="0"/>
              <a:t>Content Expert Feedback</a:t>
            </a:r>
          </a:p>
          <a:p>
            <a:pPr lvl="1"/>
            <a:endParaRPr lang="en-US" sz="2600" dirty="0" smtClean="0"/>
          </a:p>
          <a:p>
            <a:pPr lvl="1"/>
            <a:endParaRPr lang="en-US" sz="2600" dirty="0" smtClean="0"/>
          </a:p>
          <a:p>
            <a:pPr lvl="1"/>
            <a:endParaRPr lang="en-US" dirty="0"/>
          </a:p>
        </p:txBody>
      </p:sp>
      <p:grpSp>
        <p:nvGrpSpPr>
          <p:cNvPr id="6" name="Group 5"/>
          <p:cNvGrpSpPr/>
          <p:nvPr/>
        </p:nvGrpSpPr>
        <p:grpSpPr>
          <a:xfrm>
            <a:off x="5612480" y="3006247"/>
            <a:ext cx="4984539" cy="950770"/>
            <a:chOff x="5612480" y="3006247"/>
            <a:chExt cx="4984539" cy="950770"/>
          </a:xfrm>
        </p:grpSpPr>
        <p:sp>
          <p:nvSpPr>
            <p:cNvPr id="4" name="Right Brace 3"/>
            <p:cNvSpPr/>
            <p:nvPr/>
          </p:nvSpPr>
          <p:spPr>
            <a:xfrm>
              <a:off x="5612480" y="3006247"/>
              <a:ext cx="751562" cy="9507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6469693" y="3225452"/>
              <a:ext cx="4127326" cy="646331"/>
            </a:xfrm>
            <a:prstGeom prst="rect">
              <a:avLst/>
            </a:prstGeom>
            <a:noFill/>
          </p:spPr>
          <p:txBody>
            <a:bodyPr wrap="square" rtlCol="0">
              <a:spAutoFit/>
            </a:bodyPr>
            <a:lstStyle/>
            <a:p>
              <a:r>
                <a:rPr lang="en-US" dirty="0" smtClean="0"/>
                <a:t>Really important for students to also learn how to give feedback</a:t>
              </a:r>
              <a:endParaRPr lang="en-US" dirty="0"/>
            </a:p>
          </p:txBody>
        </p:sp>
      </p:grpSp>
    </p:spTree>
    <p:extLst>
      <p:ext uri="{BB962C8B-B14F-4D97-AF65-F5344CB8AC3E}">
        <p14:creationId xmlns:p14="http://schemas.microsoft.com/office/powerpoint/2010/main" val="296346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PBL Requirement 8</a:t>
            </a:r>
            <a:endParaRPr lang="en-US" dirty="0"/>
          </a:p>
        </p:txBody>
      </p:sp>
      <p:sp>
        <p:nvSpPr>
          <p:cNvPr id="3" name="Content Placeholder 2"/>
          <p:cNvSpPr>
            <a:spLocks noGrp="1"/>
          </p:cNvSpPr>
          <p:nvPr>
            <p:ph idx="1"/>
          </p:nvPr>
        </p:nvSpPr>
        <p:spPr>
          <a:xfrm>
            <a:off x="581192" y="1145593"/>
            <a:ext cx="11029615" cy="3678303"/>
          </a:xfrm>
        </p:spPr>
        <p:txBody>
          <a:bodyPr>
            <a:normAutofit/>
          </a:bodyPr>
          <a:lstStyle/>
          <a:p>
            <a:r>
              <a:rPr lang="en-US" sz="2800" dirty="0" smtClean="0"/>
              <a:t>Students must share product/communicate findings to a </a:t>
            </a:r>
            <a:r>
              <a:rPr lang="en-US" sz="2800" dirty="0" smtClean="0">
                <a:solidFill>
                  <a:schemeClr val="accent2"/>
                </a:solidFill>
              </a:rPr>
              <a:t>public audience</a:t>
            </a:r>
            <a:r>
              <a:rPr lang="en-US" sz="2800" dirty="0" smtClean="0"/>
              <a:t>. </a:t>
            </a:r>
          </a:p>
          <a:p>
            <a:pPr lvl="1"/>
            <a:r>
              <a:rPr lang="en-US" sz="2600" dirty="0" smtClean="0"/>
              <a:t>A public audience extends outside of their classroom.  This is a great motivator in the project.  </a:t>
            </a:r>
            <a:endParaRPr lang="en-US" sz="2600" dirty="0"/>
          </a:p>
        </p:txBody>
      </p:sp>
      <p:pic>
        <p:nvPicPr>
          <p:cNvPr id="4" name="Picture 3"/>
          <p:cNvPicPr>
            <a:picLocks noChangeAspect="1"/>
          </p:cNvPicPr>
          <p:nvPr/>
        </p:nvPicPr>
        <p:blipFill>
          <a:blip r:embed="rId2"/>
          <a:stretch>
            <a:fillRect/>
          </a:stretch>
        </p:blipFill>
        <p:spPr>
          <a:xfrm>
            <a:off x="439479" y="4009147"/>
            <a:ext cx="3745298" cy="2516372"/>
          </a:xfrm>
          <a:prstGeom prst="rect">
            <a:avLst/>
          </a:prstGeom>
        </p:spPr>
      </p:pic>
      <p:pic>
        <p:nvPicPr>
          <p:cNvPr id="5" name="Picture 4"/>
          <p:cNvPicPr>
            <a:picLocks noChangeAspect="1"/>
          </p:cNvPicPr>
          <p:nvPr/>
        </p:nvPicPr>
        <p:blipFill>
          <a:blip r:embed="rId3"/>
          <a:stretch>
            <a:fillRect/>
          </a:stretch>
        </p:blipFill>
        <p:spPr>
          <a:xfrm>
            <a:off x="8490098" y="4009147"/>
            <a:ext cx="3489251" cy="2616938"/>
          </a:xfrm>
          <a:prstGeom prst="rect">
            <a:avLst/>
          </a:prstGeom>
        </p:spPr>
      </p:pic>
      <p:pic>
        <p:nvPicPr>
          <p:cNvPr id="6" name="Picture 5"/>
          <p:cNvPicPr>
            <a:picLocks noChangeAspect="1"/>
          </p:cNvPicPr>
          <p:nvPr/>
        </p:nvPicPr>
        <p:blipFill>
          <a:blip r:embed="rId4"/>
          <a:stretch>
            <a:fillRect/>
          </a:stretch>
        </p:blipFill>
        <p:spPr>
          <a:xfrm>
            <a:off x="4626069" y="4308967"/>
            <a:ext cx="3422736" cy="1916732"/>
          </a:xfrm>
          <a:prstGeom prst="rect">
            <a:avLst/>
          </a:prstGeom>
        </p:spPr>
      </p:pic>
    </p:spTree>
    <p:extLst>
      <p:ext uri="{BB962C8B-B14F-4D97-AF65-F5344CB8AC3E}">
        <p14:creationId xmlns:p14="http://schemas.microsoft.com/office/powerpoint/2010/main" val="31996682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Audience Examples</a:t>
            </a:r>
            <a:endParaRPr lang="en-US" dirty="0"/>
          </a:p>
        </p:txBody>
      </p:sp>
      <p:sp>
        <p:nvSpPr>
          <p:cNvPr id="3" name="Content Placeholder 2"/>
          <p:cNvSpPr>
            <a:spLocks noGrp="1"/>
          </p:cNvSpPr>
          <p:nvPr>
            <p:ph idx="1"/>
          </p:nvPr>
        </p:nvSpPr>
        <p:spPr>
          <a:xfrm>
            <a:off x="581192" y="2193022"/>
            <a:ext cx="11029615" cy="3678303"/>
          </a:xfrm>
        </p:spPr>
        <p:txBody>
          <a:bodyPr>
            <a:normAutofit/>
          </a:bodyPr>
          <a:lstStyle/>
          <a:p>
            <a:r>
              <a:rPr lang="en-US" sz="2400" b="1" u="sng" dirty="0" smtClean="0">
                <a:solidFill>
                  <a:schemeClr val="accent2"/>
                </a:solidFill>
              </a:rPr>
              <a:t>Content Experts</a:t>
            </a:r>
          </a:p>
          <a:p>
            <a:r>
              <a:rPr lang="en-US" sz="2400" dirty="0" smtClean="0"/>
              <a:t>Community Members</a:t>
            </a:r>
          </a:p>
          <a:p>
            <a:r>
              <a:rPr lang="en-US" sz="2400" dirty="0" smtClean="0"/>
              <a:t>Business/Industry Leaders</a:t>
            </a:r>
          </a:p>
          <a:p>
            <a:r>
              <a:rPr lang="en-US" sz="2400" dirty="0" smtClean="0"/>
              <a:t>Academic Competitions</a:t>
            </a:r>
          </a:p>
          <a:p>
            <a:r>
              <a:rPr lang="en-US" sz="2400" dirty="0" smtClean="0"/>
              <a:t>Conferences</a:t>
            </a:r>
          </a:p>
          <a:p>
            <a:r>
              <a:rPr lang="en-US" sz="2400" dirty="0" smtClean="0"/>
              <a:t>Online Audiences  - class website, blogs, etc.</a:t>
            </a:r>
          </a:p>
          <a:p>
            <a:r>
              <a:rPr lang="en-US" sz="2400" dirty="0" smtClean="0"/>
              <a:t>Teachers/Administrators/Central Office/School Board</a:t>
            </a:r>
            <a:endParaRPr lang="en-US" sz="2400" dirty="0"/>
          </a:p>
        </p:txBody>
      </p:sp>
    </p:spTree>
    <p:extLst>
      <p:ext uri="{BB962C8B-B14F-4D97-AF65-F5344CB8AC3E}">
        <p14:creationId xmlns:p14="http://schemas.microsoft.com/office/powerpoint/2010/main" val="25361720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PBL 101 Reflection</a:t>
            </a:r>
            <a:endParaRPr lang="en-US" dirty="0"/>
          </a:p>
        </p:txBody>
      </p:sp>
      <p:sp>
        <p:nvSpPr>
          <p:cNvPr id="3" name="Content Placeholder 2"/>
          <p:cNvSpPr>
            <a:spLocks noGrp="1"/>
          </p:cNvSpPr>
          <p:nvPr>
            <p:ph idx="1"/>
          </p:nvPr>
        </p:nvSpPr>
        <p:spPr>
          <a:xfrm>
            <a:off x="581192" y="961295"/>
            <a:ext cx="11029615" cy="3678303"/>
          </a:xfrm>
        </p:spPr>
        <p:txBody>
          <a:bodyPr>
            <a:normAutofit/>
          </a:bodyPr>
          <a:lstStyle/>
          <a:p>
            <a:r>
              <a:rPr lang="en-US" sz="2800" dirty="0" smtClean="0"/>
              <a:t>On a sticky note, write down one thing you learned today about PBL that you did not know before or one thing that you had not thought about when planning a PBL before. </a:t>
            </a:r>
            <a:endParaRPr lang="en-US" sz="2800" dirty="0"/>
          </a:p>
        </p:txBody>
      </p:sp>
      <p:pic>
        <p:nvPicPr>
          <p:cNvPr id="4" name="Picture 3"/>
          <p:cNvPicPr>
            <a:picLocks noChangeAspect="1"/>
          </p:cNvPicPr>
          <p:nvPr/>
        </p:nvPicPr>
        <p:blipFill rotWithShape="1">
          <a:blip r:embed="rId2"/>
          <a:srcRect l="3460"/>
          <a:stretch/>
        </p:blipFill>
        <p:spPr>
          <a:xfrm>
            <a:off x="4909750" y="3563954"/>
            <a:ext cx="2372498" cy="3181052"/>
          </a:xfrm>
          <a:prstGeom prst="rect">
            <a:avLst/>
          </a:prstGeom>
        </p:spPr>
      </p:pic>
    </p:spTree>
    <p:extLst>
      <p:ext uri="{BB962C8B-B14F-4D97-AF65-F5344CB8AC3E}">
        <p14:creationId xmlns:p14="http://schemas.microsoft.com/office/powerpoint/2010/main" val="354496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Research say?</a:t>
            </a:r>
            <a:endParaRPr lang="en-US" dirty="0"/>
          </a:p>
        </p:txBody>
      </p:sp>
      <p:sp>
        <p:nvSpPr>
          <p:cNvPr id="3" name="Content Placeholder 2"/>
          <p:cNvSpPr>
            <a:spLocks noGrp="1"/>
          </p:cNvSpPr>
          <p:nvPr>
            <p:ph idx="1"/>
          </p:nvPr>
        </p:nvSpPr>
        <p:spPr/>
        <p:txBody>
          <a:bodyPr>
            <a:noAutofit/>
          </a:bodyPr>
          <a:lstStyle/>
          <a:p>
            <a:r>
              <a:rPr lang="en-US" sz="2400" dirty="0"/>
              <a:t>Studies comparing learning outcomes for students taught via project-based learning versus traditional instruction show that when implemented well, PBL increases long-term retention of content, helps students perform as well as or better than traditional learners in high-stakes tests, improves problem-solving and collaboration skills, and improves students’ attitudes toward learning (</a:t>
            </a:r>
            <a:r>
              <a:rPr lang="en-US" sz="2400" dirty="0">
                <a:solidFill>
                  <a:schemeClr val="accent2"/>
                </a:solidFill>
                <a:hlinkClick r:id="rId2"/>
              </a:rPr>
              <a:t>Strobel &amp; van Barneveld, 2009</a:t>
            </a:r>
            <a:r>
              <a:rPr lang="en-US" sz="2400" dirty="0"/>
              <a:t>; </a:t>
            </a:r>
            <a:r>
              <a:rPr lang="en-US" sz="2400" dirty="0">
                <a:solidFill>
                  <a:schemeClr val="accent2"/>
                </a:solidFill>
                <a:hlinkClick r:id="rId3"/>
              </a:rPr>
              <a:t>Walker &amp; Leary, 2009</a:t>
            </a:r>
            <a:r>
              <a:rPr lang="en-US" sz="2400" dirty="0" smtClean="0"/>
              <a:t>).</a:t>
            </a:r>
          </a:p>
          <a:p>
            <a:endParaRPr lang="en-US" sz="2400" dirty="0"/>
          </a:p>
          <a:p>
            <a:r>
              <a:rPr lang="en-US" sz="2400" dirty="0" smtClean="0"/>
              <a:t>The </a:t>
            </a:r>
            <a:r>
              <a:rPr lang="en-US" sz="2400" dirty="0"/>
              <a:t>design principles most commonly used in PBL align well with the goals of preparing students for deeper learning, higher-level thinking skills, and intra/interpersonal skills (</a:t>
            </a:r>
            <a:r>
              <a:rPr lang="en-US" sz="2400" dirty="0" err="1">
                <a:hlinkClick r:id="rId4"/>
              </a:rPr>
              <a:t>Condliffe</a:t>
            </a:r>
            <a:r>
              <a:rPr lang="en-US" sz="2400" dirty="0">
                <a:hlinkClick r:id="rId4"/>
              </a:rPr>
              <a:t> et al., 2016</a:t>
            </a:r>
            <a:r>
              <a:rPr lang="en-US" sz="2400" dirty="0"/>
              <a:t>).</a:t>
            </a:r>
          </a:p>
        </p:txBody>
      </p:sp>
    </p:spTree>
    <p:extLst>
      <p:ext uri="{BB962C8B-B14F-4D97-AF65-F5344CB8AC3E}">
        <p14:creationId xmlns:p14="http://schemas.microsoft.com/office/powerpoint/2010/main" val="2206675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877" y="558106"/>
            <a:ext cx="11029616" cy="1013800"/>
          </a:xfrm>
        </p:spPr>
        <p:txBody>
          <a:bodyPr/>
          <a:lstStyle/>
          <a:p>
            <a:r>
              <a:rPr lang="en-US" dirty="0" smtClean="0"/>
              <a:t>PBL and Webb’s Depth of Knowledge </a:t>
            </a:r>
            <a:endParaRPr lang="en-US" dirty="0"/>
          </a:p>
        </p:txBody>
      </p:sp>
      <p:pic>
        <p:nvPicPr>
          <p:cNvPr id="2050" name="Picture 2" descr="Image result for Webb's depth of knowled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3341" y="1816814"/>
            <a:ext cx="4492692" cy="502252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338186" y="4440476"/>
            <a:ext cx="8116865" cy="2217107"/>
            <a:chOff x="3338186" y="4440476"/>
            <a:chExt cx="8116865" cy="2217107"/>
          </a:xfrm>
        </p:grpSpPr>
        <p:sp>
          <p:nvSpPr>
            <p:cNvPr id="4" name="Rectangle 3"/>
            <p:cNvSpPr/>
            <p:nvPr/>
          </p:nvSpPr>
          <p:spPr>
            <a:xfrm>
              <a:off x="3338186" y="4440476"/>
              <a:ext cx="4271376" cy="2217107"/>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010394" y="5110619"/>
              <a:ext cx="3444657" cy="1200329"/>
            </a:xfrm>
            <a:prstGeom prst="rect">
              <a:avLst/>
            </a:prstGeom>
            <a:noFill/>
          </p:spPr>
          <p:txBody>
            <a:bodyPr wrap="square" rtlCol="0">
              <a:spAutoFit/>
            </a:bodyPr>
            <a:lstStyle/>
            <a:p>
              <a:r>
                <a:rPr lang="en-US" sz="2400" dirty="0" smtClean="0"/>
                <a:t>If a PBL is designed well, it causes students to use DOK Levels 3 and 4.</a:t>
              </a:r>
              <a:endParaRPr lang="en-US" sz="2400" dirty="0"/>
            </a:p>
          </p:txBody>
        </p:sp>
      </p:grpSp>
    </p:spTree>
    <p:extLst>
      <p:ext uri="{BB962C8B-B14F-4D97-AF65-F5344CB8AC3E}">
        <p14:creationId xmlns:p14="http://schemas.microsoft.com/office/powerpoint/2010/main" val="236942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vs  PBL  activity</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2430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vs PBL  Activity</a:t>
            </a:r>
            <a:endParaRPr lang="en-US" dirty="0"/>
          </a:p>
        </p:txBody>
      </p:sp>
      <p:sp>
        <p:nvSpPr>
          <p:cNvPr id="3" name="Content Placeholder 2"/>
          <p:cNvSpPr>
            <a:spLocks noGrp="1"/>
          </p:cNvSpPr>
          <p:nvPr>
            <p:ph idx="1"/>
          </p:nvPr>
        </p:nvSpPr>
        <p:spPr>
          <a:xfrm>
            <a:off x="236951" y="2117866"/>
            <a:ext cx="11718098" cy="3678303"/>
          </a:xfrm>
        </p:spPr>
        <p:txBody>
          <a:bodyPr>
            <a:normAutofit/>
          </a:bodyPr>
          <a:lstStyle/>
          <a:p>
            <a:r>
              <a:rPr lang="en-US" sz="2400" dirty="0" smtClean="0"/>
              <a:t>Part 1:  Each group will receive 8 prompts.  Decide whether you think each prompt is a project or project based learning.</a:t>
            </a:r>
          </a:p>
          <a:p>
            <a:endParaRPr lang="en-US" sz="2400" dirty="0"/>
          </a:p>
          <a:p>
            <a:r>
              <a:rPr lang="en-US" sz="2400" dirty="0" smtClean="0"/>
              <a:t>Part 2:  On chart paper, each group describe what qualities they notice about the project based learning prompts.  Each group will then discuss with whole group.</a:t>
            </a:r>
          </a:p>
          <a:p>
            <a:endParaRPr lang="en-US" sz="2400" dirty="0"/>
          </a:p>
        </p:txBody>
      </p:sp>
    </p:spTree>
    <p:extLst>
      <p:ext uri="{BB962C8B-B14F-4D97-AF65-F5344CB8AC3E}">
        <p14:creationId xmlns:p14="http://schemas.microsoft.com/office/powerpoint/2010/main" val="426610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Project  vs  </a:t>
            </a:r>
            <a:r>
              <a:rPr lang="en-US" dirty="0" err="1" smtClean="0"/>
              <a:t>Pbl</a:t>
            </a:r>
            <a:endParaRPr lang="en-US" dirty="0"/>
          </a:p>
        </p:txBody>
      </p:sp>
      <p:pic>
        <p:nvPicPr>
          <p:cNvPr id="11" name="Picture 10"/>
          <p:cNvPicPr>
            <a:picLocks noChangeAspect="1"/>
          </p:cNvPicPr>
          <p:nvPr/>
        </p:nvPicPr>
        <p:blipFill>
          <a:blip r:embed="rId2"/>
          <a:stretch>
            <a:fillRect/>
          </a:stretch>
        </p:blipFill>
        <p:spPr>
          <a:xfrm>
            <a:off x="1102290" y="1939188"/>
            <a:ext cx="9144000" cy="4856510"/>
          </a:xfrm>
          <a:prstGeom prst="rect">
            <a:avLst/>
          </a:prstGeom>
        </p:spPr>
      </p:pic>
      <p:sp>
        <p:nvSpPr>
          <p:cNvPr id="12" name="TextBox 11"/>
          <p:cNvSpPr txBox="1"/>
          <p:nvPr/>
        </p:nvSpPr>
        <p:spPr>
          <a:xfrm>
            <a:off x="11079270" y="6534088"/>
            <a:ext cx="1797485" cy="261610"/>
          </a:xfrm>
          <a:prstGeom prst="rect">
            <a:avLst/>
          </a:prstGeom>
          <a:noFill/>
        </p:spPr>
        <p:txBody>
          <a:bodyPr wrap="square" rtlCol="0">
            <a:spAutoFit/>
          </a:bodyPr>
          <a:lstStyle/>
          <a:p>
            <a:r>
              <a:rPr lang="en-US" sz="1100" dirty="0" smtClean="0"/>
              <a:t>- Gavin Hays</a:t>
            </a:r>
            <a:endParaRPr lang="en-US" sz="1100" dirty="0"/>
          </a:p>
        </p:txBody>
      </p:sp>
    </p:spTree>
    <p:extLst>
      <p:ext uri="{BB962C8B-B14F-4D97-AF65-F5344CB8AC3E}">
        <p14:creationId xmlns:p14="http://schemas.microsoft.com/office/powerpoint/2010/main" val="1687892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vs  </a:t>
            </a:r>
            <a:r>
              <a:rPr lang="en-US" dirty="0" err="1" smtClean="0"/>
              <a:t>Pbl</a:t>
            </a:r>
            <a:endParaRPr lang="en-US" dirty="0"/>
          </a:p>
        </p:txBody>
      </p:sp>
      <p:pic>
        <p:nvPicPr>
          <p:cNvPr id="3" name="Picture 2"/>
          <p:cNvPicPr>
            <a:picLocks noChangeAspect="1"/>
          </p:cNvPicPr>
          <p:nvPr/>
        </p:nvPicPr>
        <p:blipFill rotWithShape="1">
          <a:blip r:embed="rId2"/>
          <a:srcRect t="15384" b="19095"/>
          <a:stretch/>
        </p:blipFill>
        <p:spPr>
          <a:xfrm>
            <a:off x="914400" y="1960323"/>
            <a:ext cx="9782591" cy="4807275"/>
          </a:xfrm>
          <a:prstGeom prst="rect">
            <a:avLst/>
          </a:prstGeom>
        </p:spPr>
      </p:pic>
      <p:sp>
        <p:nvSpPr>
          <p:cNvPr id="4" name="TextBox 3"/>
          <p:cNvSpPr txBox="1"/>
          <p:nvPr/>
        </p:nvSpPr>
        <p:spPr>
          <a:xfrm>
            <a:off x="11079037" y="6427113"/>
            <a:ext cx="1509386" cy="430887"/>
          </a:xfrm>
          <a:prstGeom prst="rect">
            <a:avLst/>
          </a:prstGeom>
          <a:noFill/>
        </p:spPr>
        <p:txBody>
          <a:bodyPr wrap="square" rtlCol="0">
            <a:spAutoFit/>
          </a:bodyPr>
          <a:lstStyle/>
          <a:p>
            <a:pPr marL="171450" indent="-171450">
              <a:buFontTx/>
              <a:buChar char="-"/>
            </a:pPr>
            <a:r>
              <a:rPr lang="en-US" sz="1100" dirty="0" smtClean="0"/>
              <a:t>Terry </a:t>
            </a:r>
            <a:r>
              <a:rPr lang="en-US" sz="1100" dirty="0" err="1" smtClean="0"/>
              <a:t>Heick</a:t>
            </a:r>
            <a:r>
              <a:rPr lang="en-US" sz="1100" dirty="0" smtClean="0"/>
              <a:t>   </a:t>
            </a:r>
          </a:p>
          <a:p>
            <a:r>
              <a:rPr lang="en-US" sz="1100" i="1" dirty="0"/>
              <a:t> </a:t>
            </a:r>
            <a:r>
              <a:rPr lang="en-US" sz="1100" i="1" dirty="0" smtClean="0"/>
              <a:t>   </a:t>
            </a:r>
            <a:r>
              <a:rPr lang="en-US" sz="1100" i="1" dirty="0" err="1" smtClean="0"/>
              <a:t>TeachThought</a:t>
            </a:r>
            <a:endParaRPr lang="en-US" sz="1100" i="1" dirty="0"/>
          </a:p>
        </p:txBody>
      </p:sp>
    </p:spTree>
    <p:extLst>
      <p:ext uri="{BB962C8B-B14F-4D97-AF65-F5344CB8AC3E}">
        <p14:creationId xmlns:p14="http://schemas.microsoft.com/office/powerpoint/2010/main" val="1383568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6150C06619AC4CA67404D96E85D153" ma:contentTypeVersion="28" ma:contentTypeDescription="Create a new document." ma:contentTypeScope="" ma:versionID="3a2b46653df7a96e2631698ab65bd935">
  <xsd:schema xmlns:xsd="http://www.w3.org/2001/XMLSchema" xmlns:xs="http://www.w3.org/2001/XMLSchema" xmlns:p="http://schemas.microsoft.com/office/2006/metadata/properties" xmlns:ns3="eac19fc7-c78d-4378-aad0-363986ee6d5d" xmlns:ns4="a3245c60-694e-40a1-9e13-f5e83843b88e" targetNamespace="http://schemas.microsoft.com/office/2006/metadata/properties" ma:root="true" ma:fieldsID="d7fab1db5cc28cfe1034e86771275c61" ns3:_="" ns4:_="">
    <xsd:import namespace="eac19fc7-c78d-4378-aad0-363986ee6d5d"/>
    <xsd:import namespace="a3245c60-694e-40a1-9e13-f5e83843b88e"/>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c19fc7-c78d-4378-aad0-363986ee6d5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245c60-694e-40a1-9e13-f5e83843b88e"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Templates" ma:index="15" nillable="true" ma:displayName="Templates" ma:internalName="Templates">
      <xsd:simpleType>
        <xsd:restriction base="dms:Note">
          <xsd:maxLength value="255"/>
        </xsd:restriction>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DateTaken" ma:index="28" nillable="true" ma:displayName="MediaServiceDateTaken" ma:description="" ma:hidden="true" ma:internalName="MediaServiceDateTaken" ma:readOnly="true">
      <xsd:simpleType>
        <xsd:restriction base="dms:Text"/>
      </xsd:simpleType>
    </xsd:element>
    <xsd:element name="MediaServiceAutoTags" ma:index="29" nillable="true" ma:displayName="MediaServiceAutoTags" ma:description="" ma:internalName="MediaServiceAutoTags" ma:readOnly="true">
      <xsd:simpleType>
        <xsd:restriction base="dms:Text"/>
      </xsd:simpleType>
    </xsd:element>
    <xsd:element name="MediaServiceLocation" ma:index="30" nillable="true" ma:displayName="MediaServiceLocation" ma:description="" ma:internalName="MediaServiceLocation" ma:readOnly="true">
      <xsd:simpleType>
        <xsd:restriction base="dms:Text"/>
      </xsd:simpleType>
    </xsd:element>
    <xsd:element name="MediaServiceOCR" ma:index="31" nillable="true" ma:displayName="MediaServiceOCR"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s_Collaboration_Space_Locked xmlns="a3245c60-694e-40a1-9e13-f5e83843b88e" xsi:nil="true"/>
    <Has_Teacher_Only_SectionGroup xmlns="a3245c60-694e-40a1-9e13-f5e83843b88e" xsi:nil="true"/>
    <Owner xmlns="a3245c60-694e-40a1-9e13-f5e83843b88e">
      <UserInfo>
        <DisplayName/>
        <AccountId xsi:nil="true"/>
        <AccountType/>
      </UserInfo>
    </Owner>
    <Students xmlns="a3245c60-694e-40a1-9e13-f5e83843b88e">
      <UserInfo>
        <DisplayName/>
        <AccountId xsi:nil="true"/>
        <AccountType/>
      </UserInfo>
    </Students>
    <Invited_Teachers xmlns="a3245c60-694e-40a1-9e13-f5e83843b88e" xsi:nil="true"/>
    <Invited_Students xmlns="a3245c60-694e-40a1-9e13-f5e83843b88e" xsi:nil="true"/>
    <CultureName xmlns="a3245c60-694e-40a1-9e13-f5e83843b88e" xsi:nil="true"/>
    <Teachers xmlns="a3245c60-694e-40a1-9e13-f5e83843b88e">
      <UserInfo>
        <DisplayName/>
        <AccountId xsi:nil="true"/>
        <AccountType/>
      </UserInfo>
    </Teachers>
    <AppVersion xmlns="a3245c60-694e-40a1-9e13-f5e83843b88e" xsi:nil="true"/>
    <Self_Registration_Enabled xmlns="a3245c60-694e-40a1-9e13-f5e83843b88e" xsi:nil="true"/>
    <FolderType xmlns="a3245c60-694e-40a1-9e13-f5e83843b88e" xsi:nil="true"/>
    <DefaultSectionNames xmlns="a3245c60-694e-40a1-9e13-f5e83843b88e" xsi:nil="true"/>
    <Templates xmlns="a3245c60-694e-40a1-9e13-f5e83843b88e" xsi:nil="true"/>
    <NotebookType xmlns="a3245c60-694e-40a1-9e13-f5e83843b88e" xsi:nil="true"/>
    <Student_Groups xmlns="a3245c60-694e-40a1-9e13-f5e83843b88e">
      <UserInfo>
        <DisplayName/>
        <AccountId xsi:nil="true"/>
        <AccountType/>
      </UserInfo>
    </Student_Groups>
  </documentManagement>
</p:properties>
</file>

<file path=customXml/itemProps1.xml><?xml version="1.0" encoding="utf-8"?>
<ds:datastoreItem xmlns:ds="http://schemas.openxmlformats.org/officeDocument/2006/customXml" ds:itemID="{CC7FE493-F763-4958-871D-B93F2C37D0EA}">
  <ds:schemaRefs>
    <ds:schemaRef ds:uri="http://schemas.microsoft.com/sharepoint/v3/contenttype/forms"/>
  </ds:schemaRefs>
</ds:datastoreItem>
</file>

<file path=customXml/itemProps2.xml><?xml version="1.0" encoding="utf-8"?>
<ds:datastoreItem xmlns:ds="http://schemas.openxmlformats.org/officeDocument/2006/customXml" ds:itemID="{839592EB-68CA-4B86-9731-1DCC28D876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c19fc7-c78d-4378-aad0-363986ee6d5d"/>
    <ds:schemaRef ds:uri="a3245c60-694e-40a1-9e13-f5e83843b8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E9E217-30A4-4087-8662-876B2F6C3D9C}">
  <ds:schemaRefs>
    <ds:schemaRef ds:uri="http://schemas.microsoft.com/office/infopath/2007/PartnerControls"/>
    <ds:schemaRef ds:uri="http://purl.org/dc/elements/1.1/"/>
    <ds:schemaRef ds:uri="http://schemas.microsoft.com/office/2006/metadata/properties"/>
    <ds:schemaRef ds:uri="eac19fc7-c78d-4378-aad0-363986ee6d5d"/>
    <ds:schemaRef ds:uri="a3245c60-694e-40a1-9e13-f5e83843b88e"/>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Dividend</Template>
  <TotalTime>7477</TotalTime>
  <Words>1123</Words>
  <Application>Microsoft Office PowerPoint</Application>
  <PresentationFormat>Widescreen</PresentationFormat>
  <Paragraphs>104</Paragraphs>
  <Slides>33</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Gill Sans MT</vt:lpstr>
      <vt:lpstr>Wingdings 2</vt:lpstr>
      <vt:lpstr>Dividend</vt:lpstr>
      <vt:lpstr>Project Based Learning 101</vt:lpstr>
      <vt:lpstr>Learning Outcomes</vt:lpstr>
      <vt:lpstr>Why is pbl important?</vt:lpstr>
      <vt:lpstr>What does the Research say?</vt:lpstr>
      <vt:lpstr>PBL and Webb’s Depth of Knowledge </vt:lpstr>
      <vt:lpstr>Project  vs  PBL  activity</vt:lpstr>
      <vt:lpstr>Project  vs PBL  Activity</vt:lpstr>
      <vt:lpstr>Project  vs  Pbl</vt:lpstr>
      <vt:lpstr>Project  vs  Pbl</vt:lpstr>
      <vt:lpstr>What is PBL in Oak Ridge?</vt:lpstr>
      <vt:lpstr>PBL Requirement 1</vt:lpstr>
      <vt:lpstr>Taking a look at your standards</vt:lpstr>
      <vt:lpstr>PowerPoint Presentation</vt:lpstr>
      <vt:lpstr>21st Century Learning and Life Skills: Framework Video</vt:lpstr>
      <vt:lpstr>21st Century Skills</vt:lpstr>
      <vt:lpstr>PBL Requirement 2</vt:lpstr>
      <vt:lpstr>PowerPoint Presentation</vt:lpstr>
      <vt:lpstr>Rigor in PBL Summary</vt:lpstr>
      <vt:lpstr>PBL Requirement 3</vt:lpstr>
      <vt:lpstr>Reflection </vt:lpstr>
      <vt:lpstr>Project Examples of Relevance</vt:lpstr>
      <vt:lpstr>Real-World Connection</vt:lpstr>
      <vt:lpstr>PBL Requirement 4</vt:lpstr>
      <vt:lpstr>PBL Requirement 5</vt:lpstr>
      <vt:lpstr>Voice and Choice in PBL</vt:lpstr>
      <vt:lpstr>PBL Requirement 6</vt:lpstr>
      <vt:lpstr>How can we Provide Opportunities for Reflection?</vt:lpstr>
      <vt:lpstr>Student Reflection Examples</vt:lpstr>
      <vt:lpstr>Student Reflection Examples</vt:lpstr>
      <vt:lpstr>PBL Requirement 7</vt:lpstr>
      <vt:lpstr>PBL Requirement 8</vt:lpstr>
      <vt:lpstr>Public Audience Examples</vt:lpstr>
      <vt:lpstr>PBL 101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Based Learning</dc:title>
  <dc:creator>Kathy Foust</dc:creator>
  <cp:lastModifiedBy>Kathy Foust</cp:lastModifiedBy>
  <cp:revision>89</cp:revision>
  <dcterms:created xsi:type="dcterms:W3CDTF">2019-09-09T12:42:56Z</dcterms:created>
  <dcterms:modified xsi:type="dcterms:W3CDTF">2019-12-20T18:08:03Z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0x010100056150C06619AC4CA67404D96E85D153</vt:lpwstr>
  </property>
</Properties>
</file>